
<file path=[Content_Types].xml><?xml version="1.0" encoding="utf-8"?>
<Types xmlns="http://schemas.openxmlformats.org/package/2006/content-types">
  <Default Extension="png" ContentType="image/png"/>
  <Default Extension="jpeg" ContentType="image/jpeg"/>
  <Default Extension="webp"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63"/>
  </p:notesMasterIdLst>
  <p:sldIdLst>
    <p:sldId id="624" r:id="rId2"/>
    <p:sldId id="434" r:id="rId3"/>
    <p:sldId id="506" r:id="rId4"/>
    <p:sldId id="423" r:id="rId5"/>
    <p:sldId id="631" r:id="rId6"/>
    <p:sldId id="627" r:id="rId7"/>
    <p:sldId id="661" r:id="rId8"/>
    <p:sldId id="630" r:id="rId9"/>
    <p:sldId id="638" r:id="rId10"/>
    <p:sldId id="632" r:id="rId11"/>
    <p:sldId id="633" r:id="rId12"/>
    <p:sldId id="634" r:id="rId13"/>
    <p:sldId id="635" r:id="rId14"/>
    <p:sldId id="636" r:id="rId15"/>
    <p:sldId id="637" r:id="rId16"/>
    <p:sldId id="508" r:id="rId17"/>
    <p:sldId id="613" r:id="rId18"/>
    <p:sldId id="509" r:id="rId19"/>
    <p:sldId id="510" r:id="rId20"/>
    <p:sldId id="512" r:id="rId21"/>
    <p:sldId id="514" r:id="rId22"/>
    <p:sldId id="515" r:id="rId23"/>
    <p:sldId id="660" r:id="rId24"/>
    <p:sldId id="516" r:id="rId25"/>
    <p:sldId id="517" r:id="rId26"/>
    <p:sldId id="518" r:id="rId27"/>
    <p:sldId id="519" r:id="rId28"/>
    <p:sldId id="520" r:id="rId29"/>
    <p:sldId id="521" r:id="rId30"/>
    <p:sldId id="523" r:id="rId31"/>
    <p:sldId id="524" r:id="rId32"/>
    <p:sldId id="525" r:id="rId33"/>
    <p:sldId id="526" r:id="rId34"/>
    <p:sldId id="617" r:id="rId35"/>
    <p:sldId id="618" r:id="rId36"/>
    <p:sldId id="619" r:id="rId37"/>
    <p:sldId id="620" r:id="rId38"/>
    <p:sldId id="621" r:id="rId39"/>
    <p:sldId id="527" r:id="rId40"/>
    <p:sldId id="642" r:id="rId41"/>
    <p:sldId id="643" r:id="rId42"/>
    <p:sldId id="644" r:id="rId43"/>
    <p:sldId id="645" r:id="rId44"/>
    <p:sldId id="646" r:id="rId45"/>
    <p:sldId id="647" r:id="rId46"/>
    <p:sldId id="648" r:id="rId47"/>
    <p:sldId id="649" r:id="rId48"/>
    <p:sldId id="650" r:id="rId49"/>
    <p:sldId id="651" r:id="rId50"/>
    <p:sldId id="652" r:id="rId51"/>
    <p:sldId id="653" r:id="rId52"/>
    <p:sldId id="654" r:id="rId53"/>
    <p:sldId id="655" r:id="rId54"/>
    <p:sldId id="656" r:id="rId55"/>
    <p:sldId id="657" r:id="rId56"/>
    <p:sldId id="658" r:id="rId57"/>
    <p:sldId id="663" r:id="rId58"/>
    <p:sldId id="662" r:id="rId59"/>
    <p:sldId id="664" r:id="rId60"/>
    <p:sldId id="628" r:id="rId61"/>
    <p:sldId id="629" r:id="rId62"/>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al" initials="K" lastIdx="0" clrIdx="0">
    <p:extLst>
      <p:ext uri="{19B8F6BF-5375-455C-9EA6-DF929625EA0E}">
        <p15:presenceInfo xmlns:p15="http://schemas.microsoft.com/office/powerpoint/2012/main" userId="Kam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CC33"/>
    <a:srgbClr val="00FF00"/>
    <a:srgbClr val="FF0066"/>
    <a:srgbClr val="66FF66"/>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5914" autoAdjust="0"/>
  </p:normalViewPr>
  <p:slideViewPr>
    <p:cSldViewPr>
      <p:cViewPr varScale="1">
        <p:scale>
          <a:sx n="96" d="100"/>
          <a:sy n="96" d="100"/>
        </p:scale>
        <p:origin x="1118"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EBCFDC-44ED-4050-B824-428571CC663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pPr rtl="1"/>
          <a:endParaRPr lang="fa-IR"/>
        </a:p>
      </dgm:t>
    </dgm:pt>
    <dgm:pt modelId="{01550322-C479-4E79-AA3D-0F7F6C9B1FAB}">
      <dgm:prSet phldrT="[Text]" custT="1"/>
      <dgm:spPr>
        <a:noFill/>
        <a:ln w="57150">
          <a:solidFill>
            <a:schemeClr val="accent2"/>
          </a:solidFill>
        </a:ln>
      </dgm:spPr>
      <dgm:t>
        <a:bodyPr/>
        <a:lstStyle/>
        <a:p>
          <a:pPr rtl="1"/>
          <a:r>
            <a:rPr lang="fa-IR" sz="3200" dirty="0">
              <a:solidFill>
                <a:schemeClr val="tx1"/>
              </a:solidFill>
              <a:cs typeface="B Lotus" panose="00000400000000000000" pitchFamily="2" charset="-78"/>
            </a:rPr>
            <a:t>عوارض</a:t>
          </a:r>
        </a:p>
      </dgm:t>
    </dgm:pt>
    <dgm:pt modelId="{087973AD-4CB9-491C-BE16-9EC268735442}" type="parTrans" cxnId="{B2AF84C5-89FB-49C5-A4CF-F399F15A63DE}">
      <dgm:prSet/>
      <dgm:spPr/>
      <dgm:t>
        <a:bodyPr/>
        <a:lstStyle/>
        <a:p>
          <a:pPr rtl="1"/>
          <a:endParaRPr lang="fa-IR"/>
        </a:p>
      </dgm:t>
    </dgm:pt>
    <dgm:pt modelId="{BAF31D83-0991-47A5-9E20-802FE5931475}" type="sibTrans" cxnId="{B2AF84C5-89FB-49C5-A4CF-F399F15A63DE}">
      <dgm:prSet/>
      <dgm:spPr/>
      <dgm:t>
        <a:bodyPr/>
        <a:lstStyle/>
        <a:p>
          <a:pPr rtl="1"/>
          <a:endParaRPr lang="fa-IR"/>
        </a:p>
      </dgm:t>
    </dgm:pt>
    <dgm:pt modelId="{3C5EAF31-B3F5-45E6-B828-20E50730B279}">
      <dgm:prSet phldrT="[Text]" custT="1"/>
      <dgm:spPr>
        <a:noFill/>
        <a:ln w="57150">
          <a:solidFill>
            <a:schemeClr val="accent2"/>
          </a:solidFill>
        </a:ln>
      </dgm:spPr>
      <dgm:t>
        <a:bodyPr/>
        <a:lstStyle/>
        <a:p>
          <a:pPr rtl="1"/>
          <a:r>
            <a:rPr lang="fa-IR" sz="2000" b="1" dirty="0">
              <a:solidFill>
                <a:schemeClr val="tx1"/>
              </a:solidFill>
              <a:cs typeface="B Lotus" panose="00000400000000000000" pitchFamily="2" charset="-78"/>
            </a:rPr>
            <a:t>مصنوعی</a:t>
          </a:r>
        </a:p>
        <a:p>
          <a:pPr rtl="1"/>
          <a:r>
            <a:rPr lang="fa-IR" sz="1600" b="0" i="0" dirty="0">
              <a:solidFill>
                <a:schemeClr val="tx1"/>
              </a:solidFill>
              <a:cs typeface="B Lotus" panose="00000400000000000000" pitchFamily="2" charset="-78"/>
            </a:rPr>
            <a:t>(ساختمان ها ، دیوارها ،فنس ،خیابان ها ، جاده ،  اتوبان و ….)</a:t>
          </a:r>
          <a:endParaRPr lang="fa-IR" sz="1600" dirty="0">
            <a:solidFill>
              <a:schemeClr val="tx1"/>
            </a:solidFill>
            <a:cs typeface="B Lotus" panose="00000400000000000000" pitchFamily="2" charset="-78"/>
          </a:endParaRPr>
        </a:p>
      </dgm:t>
    </dgm:pt>
    <dgm:pt modelId="{C3B47F38-7C4F-42E8-83E3-1F5151EC6BFB}" type="parTrans" cxnId="{396EC772-7247-43B8-8257-469B1DE42DEC}">
      <dgm:prSet/>
      <dgm:spPr/>
      <dgm:t>
        <a:bodyPr/>
        <a:lstStyle/>
        <a:p>
          <a:pPr rtl="1"/>
          <a:endParaRPr lang="fa-IR"/>
        </a:p>
      </dgm:t>
    </dgm:pt>
    <dgm:pt modelId="{3A886C4A-93AB-493C-BC6F-7F6EFE39CEF8}" type="sibTrans" cxnId="{396EC772-7247-43B8-8257-469B1DE42DEC}">
      <dgm:prSet/>
      <dgm:spPr/>
      <dgm:t>
        <a:bodyPr/>
        <a:lstStyle/>
        <a:p>
          <a:pPr rtl="1"/>
          <a:endParaRPr lang="fa-IR"/>
        </a:p>
      </dgm:t>
    </dgm:pt>
    <dgm:pt modelId="{B5912DBC-5122-4AA1-B0B2-34DCCC7BC325}">
      <dgm:prSet phldrT="[Text]" custT="1"/>
      <dgm:spPr>
        <a:noFill/>
        <a:ln w="57150">
          <a:solidFill>
            <a:schemeClr val="accent2"/>
          </a:solidFill>
        </a:ln>
      </dgm:spPr>
      <dgm:t>
        <a:bodyPr/>
        <a:lstStyle/>
        <a:p>
          <a:pPr rtl="1"/>
          <a:r>
            <a:rPr lang="fa-IR" sz="2000" b="1" dirty="0">
              <a:solidFill>
                <a:schemeClr val="tx1"/>
              </a:solidFill>
              <a:cs typeface="B Lotus" panose="00000400000000000000" pitchFamily="2" charset="-78"/>
            </a:rPr>
            <a:t>طبیعی</a:t>
          </a:r>
        </a:p>
        <a:p>
          <a:pPr rtl="1"/>
          <a:r>
            <a:rPr lang="fa-IR" sz="1600" b="0" i="0" dirty="0">
              <a:solidFill>
                <a:schemeClr val="tx1"/>
              </a:solidFill>
              <a:cs typeface="B Lotus" panose="00000400000000000000" pitchFamily="2" charset="-78"/>
            </a:rPr>
            <a:t>(درختان ، تخته سنگها و صخره ها ،رودخانه ها ، کوهها وتپه ها ، دره ها، گسل ها و…)</a:t>
          </a:r>
          <a:endParaRPr lang="fa-IR" sz="1600" dirty="0">
            <a:solidFill>
              <a:schemeClr val="tx1"/>
            </a:solidFill>
            <a:cs typeface="B Lotus" panose="00000400000000000000" pitchFamily="2" charset="-78"/>
          </a:endParaRPr>
        </a:p>
      </dgm:t>
    </dgm:pt>
    <dgm:pt modelId="{46D09A54-6E15-40BE-9C8D-8FCBDFC25810}" type="parTrans" cxnId="{1C07AC62-6B74-426E-AD20-36158D367408}">
      <dgm:prSet/>
      <dgm:spPr/>
      <dgm:t>
        <a:bodyPr/>
        <a:lstStyle/>
        <a:p>
          <a:pPr rtl="1"/>
          <a:endParaRPr lang="fa-IR"/>
        </a:p>
      </dgm:t>
    </dgm:pt>
    <dgm:pt modelId="{ED3AA316-5510-437F-A859-31316074AD86}" type="sibTrans" cxnId="{1C07AC62-6B74-426E-AD20-36158D367408}">
      <dgm:prSet/>
      <dgm:spPr/>
      <dgm:t>
        <a:bodyPr/>
        <a:lstStyle/>
        <a:p>
          <a:pPr rtl="1"/>
          <a:endParaRPr lang="fa-IR"/>
        </a:p>
      </dgm:t>
    </dgm:pt>
    <dgm:pt modelId="{474FB216-B8B2-4DDE-B79B-62B453A63385}" type="pres">
      <dgm:prSet presAssocID="{E2EBCFDC-44ED-4050-B824-428571CC6637}" presName="hierChild1" presStyleCnt="0">
        <dgm:presLayoutVars>
          <dgm:orgChart val="1"/>
          <dgm:chPref val="1"/>
          <dgm:dir/>
          <dgm:animOne val="branch"/>
          <dgm:animLvl val="lvl"/>
          <dgm:resizeHandles/>
        </dgm:presLayoutVars>
      </dgm:prSet>
      <dgm:spPr/>
      <dgm:t>
        <a:bodyPr/>
        <a:lstStyle/>
        <a:p>
          <a:endParaRPr lang="en-US"/>
        </a:p>
      </dgm:t>
    </dgm:pt>
    <dgm:pt modelId="{E307E5DA-CC86-4D8B-933B-E08C3A9D77CC}" type="pres">
      <dgm:prSet presAssocID="{01550322-C479-4E79-AA3D-0F7F6C9B1FAB}" presName="hierRoot1" presStyleCnt="0">
        <dgm:presLayoutVars>
          <dgm:hierBranch val="init"/>
        </dgm:presLayoutVars>
      </dgm:prSet>
      <dgm:spPr/>
    </dgm:pt>
    <dgm:pt modelId="{9EF969F7-58ED-420B-AC92-63823C09E091}" type="pres">
      <dgm:prSet presAssocID="{01550322-C479-4E79-AA3D-0F7F6C9B1FAB}" presName="rootComposite1" presStyleCnt="0"/>
      <dgm:spPr/>
    </dgm:pt>
    <dgm:pt modelId="{71DD7AF4-2305-4BA8-880D-F28F54140024}" type="pres">
      <dgm:prSet presAssocID="{01550322-C479-4E79-AA3D-0F7F6C9B1FAB}" presName="rootText1" presStyleLbl="node0" presStyleIdx="0" presStyleCnt="1">
        <dgm:presLayoutVars>
          <dgm:chPref val="3"/>
        </dgm:presLayoutVars>
      </dgm:prSet>
      <dgm:spPr/>
      <dgm:t>
        <a:bodyPr/>
        <a:lstStyle/>
        <a:p>
          <a:endParaRPr lang="en-US"/>
        </a:p>
      </dgm:t>
    </dgm:pt>
    <dgm:pt modelId="{771E073C-F949-40E4-8128-4054089CE386}" type="pres">
      <dgm:prSet presAssocID="{01550322-C479-4E79-AA3D-0F7F6C9B1FAB}" presName="rootConnector1" presStyleLbl="node1" presStyleIdx="0" presStyleCnt="0"/>
      <dgm:spPr/>
      <dgm:t>
        <a:bodyPr/>
        <a:lstStyle/>
        <a:p>
          <a:endParaRPr lang="en-US"/>
        </a:p>
      </dgm:t>
    </dgm:pt>
    <dgm:pt modelId="{0142F834-049B-4075-97DF-40BE1E0B5AEE}" type="pres">
      <dgm:prSet presAssocID="{01550322-C479-4E79-AA3D-0F7F6C9B1FAB}" presName="hierChild2" presStyleCnt="0"/>
      <dgm:spPr/>
    </dgm:pt>
    <dgm:pt modelId="{5EFD9796-1CFD-45E3-853A-B538F3E299A6}" type="pres">
      <dgm:prSet presAssocID="{C3B47F38-7C4F-42E8-83E3-1F5151EC6BFB}" presName="Name37" presStyleLbl="parChTrans1D2" presStyleIdx="0" presStyleCnt="2"/>
      <dgm:spPr/>
      <dgm:t>
        <a:bodyPr/>
        <a:lstStyle/>
        <a:p>
          <a:endParaRPr lang="en-US"/>
        </a:p>
      </dgm:t>
    </dgm:pt>
    <dgm:pt modelId="{DC22A762-19D4-446A-A97C-8CA19B9BCA77}" type="pres">
      <dgm:prSet presAssocID="{3C5EAF31-B3F5-45E6-B828-20E50730B279}" presName="hierRoot2" presStyleCnt="0">
        <dgm:presLayoutVars>
          <dgm:hierBranch val="init"/>
        </dgm:presLayoutVars>
      </dgm:prSet>
      <dgm:spPr/>
    </dgm:pt>
    <dgm:pt modelId="{E7361917-686B-4EB8-BCA4-7BCA9C6127BB}" type="pres">
      <dgm:prSet presAssocID="{3C5EAF31-B3F5-45E6-B828-20E50730B279}" presName="rootComposite" presStyleCnt="0"/>
      <dgm:spPr/>
    </dgm:pt>
    <dgm:pt modelId="{DD38CC12-972B-47DB-ABC0-7EB8DD83C271}" type="pres">
      <dgm:prSet presAssocID="{3C5EAF31-B3F5-45E6-B828-20E50730B279}" presName="rootText" presStyleLbl="node2" presStyleIdx="0" presStyleCnt="2" custScaleX="107923">
        <dgm:presLayoutVars>
          <dgm:chPref val="3"/>
        </dgm:presLayoutVars>
      </dgm:prSet>
      <dgm:spPr/>
      <dgm:t>
        <a:bodyPr/>
        <a:lstStyle/>
        <a:p>
          <a:endParaRPr lang="en-US"/>
        </a:p>
      </dgm:t>
    </dgm:pt>
    <dgm:pt modelId="{C0B88A80-15BA-4222-B1A4-514252ADBEE0}" type="pres">
      <dgm:prSet presAssocID="{3C5EAF31-B3F5-45E6-B828-20E50730B279}" presName="rootConnector" presStyleLbl="node2" presStyleIdx="0" presStyleCnt="2"/>
      <dgm:spPr/>
      <dgm:t>
        <a:bodyPr/>
        <a:lstStyle/>
        <a:p>
          <a:endParaRPr lang="en-US"/>
        </a:p>
      </dgm:t>
    </dgm:pt>
    <dgm:pt modelId="{87B4DC27-9DC8-4C31-9FE8-8AA15F83A609}" type="pres">
      <dgm:prSet presAssocID="{3C5EAF31-B3F5-45E6-B828-20E50730B279}" presName="hierChild4" presStyleCnt="0"/>
      <dgm:spPr/>
    </dgm:pt>
    <dgm:pt modelId="{4273C0E6-2FBD-4847-8F45-05C81F73FA2A}" type="pres">
      <dgm:prSet presAssocID="{3C5EAF31-B3F5-45E6-B828-20E50730B279}" presName="hierChild5" presStyleCnt="0"/>
      <dgm:spPr/>
    </dgm:pt>
    <dgm:pt modelId="{CC400448-4ED3-469A-A906-42E2E4FBC1B9}" type="pres">
      <dgm:prSet presAssocID="{46D09A54-6E15-40BE-9C8D-8FCBDFC25810}" presName="Name37" presStyleLbl="parChTrans1D2" presStyleIdx="1" presStyleCnt="2"/>
      <dgm:spPr/>
      <dgm:t>
        <a:bodyPr/>
        <a:lstStyle/>
        <a:p>
          <a:endParaRPr lang="en-US"/>
        </a:p>
      </dgm:t>
    </dgm:pt>
    <dgm:pt modelId="{5E0061BA-E924-42D6-A2E3-C7DB2261D50D}" type="pres">
      <dgm:prSet presAssocID="{B5912DBC-5122-4AA1-B0B2-34DCCC7BC325}" presName="hierRoot2" presStyleCnt="0">
        <dgm:presLayoutVars>
          <dgm:hierBranch val="init"/>
        </dgm:presLayoutVars>
      </dgm:prSet>
      <dgm:spPr/>
    </dgm:pt>
    <dgm:pt modelId="{0223C1F2-1026-4DA3-A825-3BC8BCCCF773}" type="pres">
      <dgm:prSet presAssocID="{B5912DBC-5122-4AA1-B0B2-34DCCC7BC325}" presName="rootComposite" presStyleCnt="0"/>
      <dgm:spPr/>
    </dgm:pt>
    <dgm:pt modelId="{4061AA3D-96AC-4ABA-BD26-AB63F52BCECF}" type="pres">
      <dgm:prSet presAssocID="{B5912DBC-5122-4AA1-B0B2-34DCCC7BC325}" presName="rootText" presStyleLbl="node2" presStyleIdx="1" presStyleCnt="2" custScaleX="131099">
        <dgm:presLayoutVars>
          <dgm:chPref val="3"/>
        </dgm:presLayoutVars>
      </dgm:prSet>
      <dgm:spPr/>
      <dgm:t>
        <a:bodyPr/>
        <a:lstStyle/>
        <a:p>
          <a:endParaRPr lang="en-US"/>
        </a:p>
      </dgm:t>
    </dgm:pt>
    <dgm:pt modelId="{8F6018D5-C823-441E-9D6E-F8D040DC1CF9}" type="pres">
      <dgm:prSet presAssocID="{B5912DBC-5122-4AA1-B0B2-34DCCC7BC325}" presName="rootConnector" presStyleLbl="node2" presStyleIdx="1" presStyleCnt="2"/>
      <dgm:spPr/>
      <dgm:t>
        <a:bodyPr/>
        <a:lstStyle/>
        <a:p>
          <a:endParaRPr lang="en-US"/>
        </a:p>
      </dgm:t>
    </dgm:pt>
    <dgm:pt modelId="{6F899C6B-6B5C-4DED-8DC8-A41B211658A2}" type="pres">
      <dgm:prSet presAssocID="{B5912DBC-5122-4AA1-B0B2-34DCCC7BC325}" presName="hierChild4" presStyleCnt="0"/>
      <dgm:spPr/>
    </dgm:pt>
    <dgm:pt modelId="{40E07EF8-F408-413B-BDDC-3F89D425D219}" type="pres">
      <dgm:prSet presAssocID="{B5912DBC-5122-4AA1-B0B2-34DCCC7BC325}" presName="hierChild5" presStyleCnt="0"/>
      <dgm:spPr/>
    </dgm:pt>
    <dgm:pt modelId="{2C3653C6-8949-43A5-A01A-5C92915BC788}" type="pres">
      <dgm:prSet presAssocID="{01550322-C479-4E79-AA3D-0F7F6C9B1FAB}" presName="hierChild3" presStyleCnt="0"/>
      <dgm:spPr/>
    </dgm:pt>
  </dgm:ptLst>
  <dgm:cxnLst>
    <dgm:cxn modelId="{396EC772-7247-43B8-8257-469B1DE42DEC}" srcId="{01550322-C479-4E79-AA3D-0F7F6C9B1FAB}" destId="{3C5EAF31-B3F5-45E6-B828-20E50730B279}" srcOrd="0" destOrd="0" parTransId="{C3B47F38-7C4F-42E8-83E3-1F5151EC6BFB}" sibTransId="{3A886C4A-93AB-493C-BC6F-7F6EFE39CEF8}"/>
    <dgm:cxn modelId="{73DE9EEF-47A7-4F5A-A9ED-1867BFE6650C}" type="presOf" srcId="{3C5EAF31-B3F5-45E6-B828-20E50730B279}" destId="{C0B88A80-15BA-4222-B1A4-514252ADBEE0}" srcOrd="1" destOrd="0" presId="urn:microsoft.com/office/officeart/2005/8/layout/orgChart1"/>
    <dgm:cxn modelId="{A3475532-910D-42C8-A2EC-BEF829491DE1}" type="presOf" srcId="{C3B47F38-7C4F-42E8-83E3-1F5151EC6BFB}" destId="{5EFD9796-1CFD-45E3-853A-B538F3E299A6}" srcOrd="0" destOrd="0" presId="urn:microsoft.com/office/officeart/2005/8/layout/orgChart1"/>
    <dgm:cxn modelId="{CCFBBBD2-F667-4D87-9A69-59FE7F6A8DE9}" type="presOf" srcId="{E2EBCFDC-44ED-4050-B824-428571CC6637}" destId="{474FB216-B8B2-4DDE-B79B-62B453A63385}" srcOrd="0" destOrd="0" presId="urn:microsoft.com/office/officeart/2005/8/layout/orgChart1"/>
    <dgm:cxn modelId="{6AB19853-71AB-4D68-8226-3F6D44F46732}" type="presOf" srcId="{01550322-C479-4E79-AA3D-0F7F6C9B1FAB}" destId="{71DD7AF4-2305-4BA8-880D-F28F54140024}" srcOrd="0" destOrd="0" presId="urn:microsoft.com/office/officeart/2005/8/layout/orgChart1"/>
    <dgm:cxn modelId="{B2AF84C5-89FB-49C5-A4CF-F399F15A63DE}" srcId="{E2EBCFDC-44ED-4050-B824-428571CC6637}" destId="{01550322-C479-4E79-AA3D-0F7F6C9B1FAB}" srcOrd="0" destOrd="0" parTransId="{087973AD-4CB9-491C-BE16-9EC268735442}" sibTransId="{BAF31D83-0991-47A5-9E20-802FE5931475}"/>
    <dgm:cxn modelId="{D7C248D4-2FEA-480C-9C69-1FEC05BC9588}" type="presOf" srcId="{01550322-C479-4E79-AA3D-0F7F6C9B1FAB}" destId="{771E073C-F949-40E4-8128-4054089CE386}" srcOrd="1" destOrd="0" presId="urn:microsoft.com/office/officeart/2005/8/layout/orgChart1"/>
    <dgm:cxn modelId="{1C07AC62-6B74-426E-AD20-36158D367408}" srcId="{01550322-C479-4E79-AA3D-0F7F6C9B1FAB}" destId="{B5912DBC-5122-4AA1-B0B2-34DCCC7BC325}" srcOrd="1" destOrd="0" parTransId="{46D09A54-6E15-40BE-9C8D-8FCBDFC25810}" sibTransId="{ED3AA316-5510-437F-A859-31316074AD86}"/>
    <dgm:cxn modelId="{0066C239-9FA3-4C89-A3F3-086059C86915}" type="presOf" srcId="{3C5EAF31-B3F5-45E6-B828-20E50730B279}" destId="{DD38CC12-972B-47DB-ABC0-7EB8DD83C271}" srcOrd="0" destOrd="0" presId="urn:microsoft.com/office/officeart/2005/8/layout/orgChart1"/>
    <dgm:cxn modelId="{0BF498E2-90B5-4B73-925C-8D7282080DEB}" type="presOf" srcId="{46D09A54-6E15-40BE-9C8D-8FCBDFC25810}" destId="{CC400448-4ED3-469A-A906-42E2E4FBC1B9}" srcOrd="0" destOrd="0" presId="urn:microsoft.com/office/officeart/2005/8/layout/orgChart1"/>
    <dgm:cxn modelId="{28CF6FDF-7024-4ABA-B6D1-0F082C77EEBE}" type="presOf" srcId="{B5912DBC-5122-4AA1-B0B2-34DCCC7BC325}" destId="{8F6018D5-C823-441E-9D6E-F8D040DC1CF9}" srcOrd="1" destOrd="0" presId="urn:microsoft.com/office/officeart/2005/8/layout/orgChart1"/>
    <dgm:cxn modelId="{74C7F6C0-C16A-4BA9-B7AF-35B2FF5EC7CD}" type="presOf" srcId="{B5912DBC-5122-4AA1-B0B2-34DCCC7BC325}" destId="{4061AA3D-96AC-4ABA-BD26-AB63F52BCECF}" srcOrd="0" destOrd="0" presId="urn:microsoft.com/office/officeart/2005/8/layout/orgChart1"/>
    <dgm:cxn modelId="{CC1D441D-1DD8-45E5-8B60-AC0658B2DD79}" type="presParOf" srcId="{474FB216-B8B2-4DDE-B79B-62B453A63385}" destId="{E307E5DA-CC86-4D8B-933B-E08C3A9D77CC}" srcOrd="0" destOrd="0" presId="urn:microsoft.com/office/officeart/2005/8/layout/orgChart1"/>
    <dgm:cxn modelId="{7CF8C7DC-85FB-44E3-A67B-DF393CC5794A}" type="presParOf" srcId="{E307E5DA-CC86-4D8B-933B-E08C3A9D77CC}" destId="{9EF969F7-58ED-420B-AC92-63823C09E091}" srcOrd="0" destOrd="0" presId="urn:microsoft.com/office/officeart/2005/8/layout/orgChart1"/>
    <dgm:cxn modelId="{AA6CA93D-34DF-4C44-A4FF-AC31630C11F5}" type="presParOf" srcId="{9EF969F7-58ED-420B-AC92-63823C09E091}" destId="{71DD7AF4-2305-4BA8-880D-F28F54140024}" srcOrd="0" destOrd="0" presId="urn:microsoft.com/office/officeart/2005/8/layout/orgChart1"/>
    <dgm:cxn modelId="{34A682CC-D08F-4DA2-A045-2B4FC859353E}" type="presParOf" srcId="{9EF969F7-58ED-420B-AC92-63823C09E091}" destId="{771E073C-F949-40E4-8128-4054089CE386}" srcOrd="1" destOrd="0" presId="urn:microsoft.com/office/officeart/2005/8/layout/orgChart1"/>
    <dgm:cxn modelId="{41E6F926-6895-4358-8795-077AFF01B1E5}" type="presParOf" srcId="{E307E5DA-CC86-4D8B-933B-E08C3A9D77CC}" destId="{0142F834-049B-4075-97DF-40BE1E0B5AEE}" srcOrd="1" destOrd="0" presId="urn:microsoft.com/office/officeart/2005/8/layout/orgChart1"/>
    <dgm:cxn modelId="{359C03DB-7F2C-4705-A3D6-30CAC6B13F78}" type="presParOf" srcId="{0142F834-049B-4075-97DF-40BE1E0B5AEE}" destId="{5EFD9796-1CFD-45E3-853A-B538F3E299A6}" srcOrd="0" destOrd="0" presId="urn:microsoft.com/office/officeart/2005/8/layout/orgChart1"/>
    <dgm:cxn modelId="{3EBD8F9C-BB5E-411F-B670-303DAF117A3C}" type="presParOf" srcId="{0142F834-049B-4075-97DF-40BE1E0B5AEE}" destId="{DC22A762-19D4-446A-A97C-8CA19B9BCA77}" srcOrd="1" destOrd="0" presId="urn:microsoft.com/office/officeart/2005/8/layout/orgChart1"/>
    <dgm:cxn modelId="{25690A2F-FF02-48F7-866F-A52CB78F1E11}" type="presParOf" srcId="{DC22A762-19D4-446A-A97C-8CA19B9BCA77}" destId="{E7361917-686B-4EB8-BCA4-7BCA9C6127BB}" srcOrd="0" destOrd="0" presId="urn:microsoft.com/office/officeart/2005/8/layout/orgChart1"/>
    <dgm:cxn modelId="{788270B0-EF76-4ACF-8DFB-964412B63794}" type="presParOf" srcId="{E7361917-686B-4EB8-BCA4-7BCA9C6127BB}" destId="{DD38CC12-972B-47DB-ABC0-7EB8DD83C271}" srcOrd="0" destOrd="0" presId="urn:microsoft.com/office/officeart/2005/8/layout/orgChart1"/>
    <dgm:cxn modelId="{462FEFA9-F860-49E2-990C-323074A96D0B}" type="presParOf" srcId="{E7361917-686B-4EB8-BCA4-7BCA9C6127BB}" destId="{C0B88A80-15BA-4222-B1A4-514252ADBEE0}" srcOrd="1" destOrd="0" presId="urn:microsoft.com/office/officeart/2005/8/layout/orgChart1"/>
    <dgm:cxn modelId="{CB182A86-57B9-4B3E-A0B4-0580552885AB}" type="presParOf" srcId="{DC22A762-19D4-446A-A97C-8CA19B9BCA77}" destId="{87B4DC27-9DC8-4C31-9FE8-8AA15F83A609}" srcOrd="1" destOrd="0" presId="urn:microsoft.com/office/officeart/2005/8/layout/orgChart1"/>
    <dgm:cxn modelId="{08E49875-13A3-4AD7-8ECB-2D8FAAD04DA0}" type="presParOf" srcId="{DC22A762-19D4-446A-A97C-8CA19B9BCA77}" destId="{4273C0E6-2FBD-4847-8F45-05C81F73FA2A}" srcOrd="2" destOrd="0" presId="urn:microsoft.com/office/officeart/2005/8/layout/orgChart1"/>
    <dgm:cxn modelId="{40E0B8DA-7684-4B97-A703-DDA410320783}" type="presParOf" srcId="{0142F834-049B-4075-97DF-40BE1E0B5AEE}" destId="{CC400448-4ED3-469A-A906-42E2E4FBC1B9}" srcOrd="2" destOrd="0" presId="urn:microsoft.com/office/officeart/2005/8/layout/orgChart1"/>
    <dgm:cxn modelId="{54D5308E-7A22-479E-8FDA-244D759FC14E}" type="presParOf" srcId="{0142F834-049B-4075-97DF-40BE1E0B5AEE}" destId="{5E0061BA-E924-42D6-A2E3-C7DB2261D50D}" srcOrd="3" destOrd="0" presId="urn:microsoft.com/office/officeart/2005/8/layout/orgChart1"/>
    <dgm:cxn modelId="{64DFD63F-9FC4-4008-9ABE-A328786359AE}" type="presParOf" srcId="{5E0061BA-E924-42D6-A2E3-C7DB2261D50D}" destId="{0223C1F2-1026-4DA3-A825-3BC8BCCCF773}" srcOrd="0" destOrd="0" presId="urn:microsoft.com/office/officeart/2005/8/layout/orgChart1"/>
    <dgm:cxn modelId="{8D7B8858-D410-47FD-A136-4AC0718D21F5}" type="presParOf" srcId="{0223C1F2-1026-4DA3-A825-3BC8BCCCF773}" destId="{4061AA3D-96AC-4ABA-BD26-AB63F52BCECF}" srcOrd="0" destOrd="0" presId="urn:microsoft.com/office/officeart/2005/8/layout/orgChart1"/>
    <dgm:cxn modelId="{73841419-403B-4C68-9192-BD6292E140A8}" type="presParOf" srcId="{0223C1F2-1026-4DA3-A825-3BC8BCCCF773}" destId="{8F6018D5-C823-441E-9D6E-F8D040DC1CF9}" srcOrd="1" destOrd="0" presId="urn:microsoft.com/office/officeart/2005/8/layout/orgChart1"/>
    <dgm:cxn modelId="{980168D7-658A-4250-A91A-19785F4EB020}" type="presParOf" srcId="{5E0061BA-E924-42D6-A2E3-C7DB2261D50D}" destId="{6F899C6B-6B5C-4DED-8DC8-A41B211658A2}" srcOrd="1" destOrd="0" presId="urn:microsoft.com/office/officeart/2005/8/layout/orgChart1"/>
    <dgm:cxn modelId="{2591D5D2-E818-4DDF-B71F-CA679D96388C}" type="presParOf" srcId="{5E0061BA-E924-42D6-A2E3-C7DB2261D50D}" destId="{40E07EF8-F408-413B-BDDC-3F89D425D219}" srcOrd="2" destOrd="0" presId="urn:microsoft.com/office/officeart/2005/8/layout/orgChart1"/>
    <dgm:cxn modelId="{14CAE488-C1FE-441F-BAC9-4293849B4F70}" type="presParOf" srcId="{E307E5DA-CC86-4D8B-933B-E08C3A9D77CC}" destId="{2C3653C6-8949-43A5-A01A-5C92915BC788}"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8A2828-79E6-4869-B6D6-0E07756015E6}" type="doc">
      <dgm:prSet loTypeId="urn:microsoft.com/office/officeart/2005/8/layout/chevron1" loCatId="process" qsTypeId="urn:microsoft.com/office/officeart/2005/8/quickstyle/simple1" qsCatId="simple" csTypeId="urn:microsoft.com/office/officeart/2005/8/colors/accent1_2" csCatId="accent1" phldr="1"/>
      <dgm:spPr/>
    </dgm:pt>
    <dgm:pt modelId="{A1CA36A7-EB30-40AD-AF41-D7D926C3B37B}">
      <dgm:prSet phldrT="[Text]" custT="1"/>
      <dgm:spPr/>
      <dgm:t>
        <a:bodyPr/>
        <a:lstStyle/>
        <a:p>
          <a:pPr rtl="1"/>
          <a:r>
            <a:rPr lang="fa-IR" sz="1800" b="1" dirty="0">
              <a:solidFill>
                <a:schemeClr val="bg1"/>
              </a:solidFill>
              <a:cs typeface="B Lotus" panose="00000400000000000000" pitchFamily="2" charset="-78"/>
            </a:rPr>
            <a:t>تبدیل به عدد</a:t>
          </a:r>
        </a:p>
      </dgm:t>
    </dgm:pt>
    <dgm:pt modelId="{D8D3DF4E-CF92-4EFC-8F6C-ADCEF3DF8FDD}" type="parTrans" cxnId="{C4F0A71A-7A59-4364-B325-632AF4CE46A3}">
      <dgm:prSet/>
      <dgm:spPr/>
      <dgm:t>
        <a:bodyPr/>
        <a:lstStyle/>
        <a:p>
          <a:pPr rtl="1"/>
          <a:endParaRPr lang="fa-IR"/>
        </a:p>
      </dgm:t>
    </dgm:pt>
    <dgm:pt modelId="{10B5C4B1-861C-42A7-AD13-027D5418A03D}" type="sibTrans" cxnId="{C4F0A71A-7A59-4364-B325-632AF4CE46A3}">
      <dgm:prSet/>
      <dgm:spPr/>
      <dgm:t>
        <a:bodyPr/>
        <a:lstStyle/>
        <a:p>
          <a:pPr rtl="1"/>
          <a:endParaRPr lang="fa-IR"/>
        </a:p>
      </dgm:t>
    </dgm:pt>
    <dgm:pt modelId="{37C02128-49B1-44C1-95DD-4559DCEF46C3}" type="pres">
      <dgm:prSet presAssocID="{508A2828-79E6-4869-B6D6-0E07756015E6}" presName="Name0" presStyleCnt="0">
        <dgm:presLayoutVars>
          <dgm:dir/>
          <dgm:animLvl val="lvl"/>
          <dgm:resizeHandles val="exact"/>
        </dgm:presLayoutVars>
      </dgm:prSet>
      <dgm:spPr/>
    </dgm:pt>
    <dgm:pt modelId="{5F203311-3264-4543-B760-0FF7DD2F68E6}" type="pres">
      <dgm:prSet presAssocID="{A1CA36A7-EB30-40AD-AF41-D7D926C3B37B}" presName="parTxOnly" presStyleLbl="node1" presStyleIdx="0" presStyleCnt="1" custScaleX="100098" custLinFactNeighborX="-8144">
        <dgm:presLayoutVars>
          <dgm:chMax val="0"/>
          <dgm:chPref val="0"/>
          <dgm:bulletEnabled val="1"/>
        </dgm:presLayoutVars>
      </dgm:prSet>
      <dgm:spPr/>
      <dgm:t>
        <a:bodyPr/>
        <a:lstStyle/>
        <a:p>
          <a:endParaRPr lang="en-US"/>
        </a:p>
      </dgm:t>
    </dgm:pt>
  </dgm:ptLst>
  <dgm:cxnLst>
    <dgm:cxn modelId="{16F569A8-E6D8-46E7-85D8-1341480945A2}" type="presOf" srcId="{A1CA36A7-EB30-40AD-AF41-D7D926C3B37B}" destId="{5F203311-3264-4543-B760-0FF7DD2F68E6}" srcOrd="0" destOrd="0" presId="urn:microsoft.com/office/officeart/2005/8/layout/chevron1"/>
    <dgm:cxn modelId="{C4F0A71A-7A59-4364-B325-632AF4CE46A3}" srcId="{508A2828-79E6-4869-B6D6-0E07756015E6}" destId="{A1CA36A7-EB30-40AD-AF41-D7D926C3B37B}" srcOrd="0" destOrd="0" parTransId="{D8D3DF4E-CF92-4EFC-8F6C-ADCEF3DF8FDD}" sibTransId="{10B5C4B1-861C-42A7-AD13-027D5418A03D}"/>
    <dgm:cxn modelId="{1336A6F4-946A-44D6-B4CB-96F5E7E51DDD}" type="presOf" srcId="{508A2828-79E6-4869-B6D6-0E07756015E6}" destId="{37C02128-49B1-44C1-95DD-4559DCEF46C3}" srcOrd="0" destOrd="0" presId="urn:microsoft.com/office/officeart/2005/8/layout/chevron1"/>
    <dgm:cxn modelId="{39C6A6FF-460F-4E82-9D97-E1E9C248FBF1}" type="presParOf" srcId="{37C02128-49B1-44C1-95DD-4559DCEF46C3}" destId="{5F203311-3264-4543-B760-0FF7DD2F68E6}" srcOrd="0"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8A2828-79E6-4869-B6D6-0E07756015E6}" type="doc">
      <dgm:prSet loTypeId="urn:microsoft.com/office/officeart/2005/8/layout/chevron1" loCatId="process" qsTypeId="urn:microsoft.com/office/officeart/2005/8/quickstyle/simple1" qsCatId="simple" csTypeId="urn:microsoft.com/office/officeart/2005/8/colors/accent1_2" csCatId="accent1" phldr="1"/>
      <dgm:spPr/>
    </dgm:pt>
    <dgm:pt modelId="{37C02128-49B1-44C1-95DD-4559DCEF46C3}" type="pres">
      <dgm:prSet presAssocID="{508A2828-79E6-4869-B6D6-0E07756015E6}" presName="Name0" presStyleCnt="0">
        <dgm:presLayoutVars>
          <dgm:dir/>
          <dgm:animLvl val="lvl"/>
          <dgm:resizeHandles val="exact"/>
        </dgm:presLayoutVars>
      </dgm:prSet>
      <dgm:spPr/>
    </dgm:pt>
  </dgm:ptLst>
  <dgm:cxnLst>
    <dgm:cxn modelId="{802F3EA2-2412-4126-BF19-80D7BDA64166}" type="presOf" srcId="{508A2828-79E6-4869-B6D6-0E07756015E6}" destId="{37C02128-49B1-44C1-95DD-4559DCEF46C3}"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8A2828-79E6-4869-B6D6-0E07756015E6}" type="doc">
      <dgm:prSet loTypeId="urn:microsoft.com/office/officeart/2005/8/layout/chevron1" loCatId="process" qsTypeId="urn:microsoft.com/office/officeart/2005/8/quickstyle/simple1" qsCatId="simple" csTypeId="urn:microsoft.com/office/officeart/2005/8/colors/accent1_2" csCatId="accent1" phldr="1"/>
      <dgm:spPr/>
    </dgm:pt>
    <dgm:pt modelId="{37C02128-49B1-44C1-95DD-4559DCEF46C3}" type="pres">
      <dgm:prSet presAssocID="{508A2828-79E6-4869-B6D6-0E07756015E6}" presName="Name0" presStyleCnt="0">
        <dgm:presLayoutVars>
          <dgm:dir/>
          <dgm:animLvl val="lvl"/>
          <dgm:resizeHandles val="exact"/>
        </dgm:presLayoutVars>
      </dgm:prSet>
      <dgm:spPr/>
    </dgm:pt>
  </dgm:ptLst>
  <dgm:cxnLst>
    <dgm:cxn modelId="{889062E1-2D77-43A4-836B-EB69DEFCC377}" type="presOf" srcId="{508A2828-79E6-4869-B6D6-0E07756015E6}" destId="{37C02128-49B1-44C1-95DD-4559DCEF46C3}"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8A2828-79E6-4869-B6D6-0E07756015E6}" type="doc">
      <dgm:prSet loTypeId="urn:microsoft.com/office/officeart/2005/8/layout/chevron1" loCatId="process" qsTypeId="urn:microsoft.com/office/officeart/2005/8/quickstyle/simple1" qsCatId="simple" csTypeId="urn:microsoft.com/office/officeart/2005/8/colors/accent1_2" csCatId="accent1" phldr="1"/>
      <dgm:spPr/>
    </dgm:pt>
    <dgm:pt modelId="{37C02128-49B1-44C1-95DD-4559DCEF46C3}" type="pres">
      <dgm:prSet presAssocID="{508A2828-79E6-4869-B6D6-0E07756015E6}" presName="Name0" presStyleCnt="0">
        <dgm:presLayoutVars>
          <dgm:dir/>
          <dgm:animLvl val="lvl"/>
          <dgm:resizeHandles val="exact"/>
        </dgm:presLayoutVars>
      </dgm:prSet>
      <dgm:spPr/>
    </dgm:pt>
  </dgm:ptLst>
  <dgm:cxnLst>
    <dgm:cxn modelId="{A0BB7C3B-03F0-4317-A31F-3154B0B2863B}" type="presOf" srcId="{508A2828-79E6-4869-B6D6-0E07756015E6}" destId="{37C02128-49B1-44C1-95DD-4559DCEF46C3}"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24" tIns="46412" rIns="92824" bIns="46412"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24" tIns="46412" rIns="92824" bIns="46412" rtlCol="0"/>
          <a:lstStyle>
            <a:lvl1pPr algn="r">
              <a:defRPr sz="1200"/>
            </a:lvl1pPr>
          </a:lstStyle>
          <a:p>
            <a:fld id="{301DE1BE-BF8B-4AAB-98CD-3D5A48A89626}" type="datetimeFigureOut">
              <a:rPr lang="en-US" smtClean="0"/>
              <a:t>12/17/2023</a:t>
            </a:fld>
            <a:endParaRPr lang="en-US" dirty="0"/>
          </a:p>
        </p:txBody>
      </p:sp>
      <p:sp>
        <p:nvSpPr>
          <p:cNvPr id="4" name="Slide Image Placeholder 3"/>
          <p:cNvSpPr>
            <a:spLocks noGrp="1" noRot="1" noChangeAspect="1"/>
          </p:cNvSpPr>
          <p:nvPr>
            <p:ph type="sldImg" idx="2"/>
          </p:nvPr>
        </p:nvSpPr>
        <p:spPr>
          <a:xfrm>
            <a:off x="1196975" y="693738"/>
            <a:ext cx="4616450" cy="3462337"/>
          </a:xfrm>
          <a:prstGeom prst="rect">
            <a:avLst/>
          </a:prstGeom>
          <a:noFill/>
          <a:ln w="12700">
            <a:solidFill>
              <a:prstClr val="black"/>
            </a:solidFill>
          </a:ln>
        </p:spPr>
        <p:txBody>
          <a:bodyPr vert="horz" lIns="92824" tIns="46412" rIns="92824" bIns="46412"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24" tIns="46412" rIns="92824" bIns="464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24" tIns="46412" rIns="92824" bIns="4641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24" tIns="46412" rIns="92824" bIns="46412" rtlCol="0" anchor="b"/>
          <a:lstStyle>
            <a:lvl1pPr algn="r">
              <a:defRPr sz="1200"/>
            </a:lvl1pPr>
          </a:lstStyle>
          <a:p>
            <a:fld id="{54B6D6D8-C9E8-4061-8A2E-083EE6F77C2C}" type="slidenum">
              <a:rPr lang="en-US" smtClean="0"/>
              <a:t>‹#›</a:t>
            </a:fld>
            <a:endParaRPr lang="en-US" dirty="0"/>
          </a:p>
        </p:txBody>
      </p:sp>
    </p:spTree>
    <p:extLst>
      <p:ext uri="{BB962C8B-B14F-4D97-AF65-F5344CB8AC3E}">
        <p14:creationId xmlns:p14="http://schemas.microsoft.com/office/powerpoint/2010/main" val="1156896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a:t>
            </a:fld>
            <a:endParaRPr lang="en-US" dirty="0"/>
          </a:p>
        </p:txBody>
      </p:sp>
    </p:spTree>
    <p:extLst>
      <p:ext uri="{BB962C8B-B14F-4D97-AF65-F5344CB8AC3E}">
        <p14:creationId xmlns:p14="http://schemas.microsoft.com/office/powerpoint/2010/main" val="396014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11</a:t>
            </a:fld>
            <a:endParaRPr lang="en-US" dirty="0"/>
          </a:p>
        </p:txBody>
      </p:sp>
    </p:spTree>
    <p:extLst>
      <p:ext uri="{BB962C8B-B14F-4D97-AF65-F5344CB8AC3E}">
        <p14:creationId xmlns:p14="http://schemas.microsoft.com/office/powerpoint/2010/main" val="421342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12</a:t>
            </a:fld>
            <a:endParaRPr lang="en-US" dirty="0"/>
          </a:p>
        </p:txBody>
      </p:sp>
    </p:spTree>
    <p:extLst>
      <p:ext uri="{BB962C8B-B14F-4D97-AF65-F5344CB8AC3E}">
        <p14:creationId xmlns:p14="http://schemas.microsoft.com/office/powerpoint/2010/main" val="79223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13</a:t>
            </a:fld>
            <a:endParaRPr lang="en-US" dirty="0"/>
          </a:p>
        </p:txBody>
      </p:sp>
    </p:spTree>
    <p:extLst>
      <p:ext uri="{BB962C8B-B14F-4D97-AF65-F5344CB8AC3E}">
        <p14:creationId xmlns:p14="http://schemas.microsoft.com/office/powerpoint/2010/main" val="4013874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14</a:t>
            </a:fld>
            <a:endParaRPr lang="en-US" dirty="0"/>
          </a:p>
        </p:txBody>
      </p:sp>
    </p:spTree>
    <p:extLst>
      <p:ext uri="{BB962C8B-B14F-4D97-AF65-F5344CB8AC3E}">
        <p14:creationId xmlns:p14="http://schemas.microsoft.com/office/powerpoint/2010/main" val="3114573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15</a:t>
            </a:fld>
            <a:endParaRPr lang="en-US" dirty="0"/>
          </a:p>
        </p:txBody>
      </p:sp>
    </p:spTree>
    <p:extLst>
      <p:ext uri="{BB962C8B-B14F-4D97-AF65-F5344CB8AC3E}">
        <p14:creationId xmlns:p14="http://schemas.microsoft.com/office/powerpoint/2010/main" val="28168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16</a:t>
            </a:fld>
            <a:endParaRPr lang="en-US" dirty="0"/>
          </a:p>
        </p:txBody>
      </p:sp>
    </p:spTree>
    <p:extLst>
      <p:ext uri="{BB962C8B-B14F-4D97-AF65-F5344CB8AC3E}">
        <p14:creationId xmlns:p14="http://schemas.microsoft.com/office/powerpoint/2010/main" val="119285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17</a:t>
            </a:fld>
            <a:endParaRPr lang="en-US" dirty="0"/>
          </a:p>
        </p:txBody>
      </p:sp>
    </p:spTree>
    <p:extLst>
      <p:ext uri="{BB962C8B-B14F-4D97-AF65-F5344CB8AC3E}">
        <p14:creationId xmlns:p14="http://schemas.microsoft.com/office/powerpoint/2010/main" val="2585833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18</a:t>
            </a:fld>
            <a:endParaRPr lang="en-US" dirty="0"/>
          </a:p>
        </p:txBody>
      </p:sp>
    </p:spTree>
    <p:extLst>
      <p:ext uri="{BB962C8B-B14F-4D97-AF65-F5344CB8AC3E}">
        <p14:creationId xmlns:p14="http://schemas.microsoft.com/office/powerpoint/2010/main" val="1867279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19</a:t>
            </a:fld>
            <a:endParaRPr lang="en-US" dirty="0"/>
          </a:p>
        </p:txBody>
      </p:sp>
    </p:spTree>
    <p:extLst>
      <p:ext uri="{BB962C8B-B14F-4D97-AF65-F5344CB8AC3E}">
        <p14:creationId xmlns:p14="http://schemas.microsoft.com/office/powerpoint/2010/main" val="20027984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20</a:t>
            </a:fld>
            <a:endParaRPr lang="en-US" dirty="0"/>
          </a:p>
        </p:txBody>
      </p:sp>
    </p:spTree>
    <p:extLst>
      <p:ext uri="{BB962C8B-B14F-4D97-AF65-F5344CB8AC3E}">
        <p14:creationId xmlns:p14="http://schemas.microsoft.com/office/powerpoint/2010/main" val="290570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3</a:t>
            </a:fld>
            <a:endParaRPr lang="en-US" dirty="0"/>
          </a:p>
        </p:txBody>
      </p:sp>
    </p:spTree>
    <p:extLst>
      <p:ext uri="{BB962C8B-B14F-4D97-AF65-F5344CB8AC3E}">
        <p14:creationId xmlns:p14="http://schemas.microsoft.com/office/powerpoint/2010/main" val="4154755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21</a:t>
            </a:fld>
            <a:endParaRPr lang="en-US" dirty="0"/>
          </a:p>
        </p:txBody>
      </p:sp>
    </p:spTree>
    <p:extLst>
      <p:ext uri="{BB962C8B-B14F-4D97-AF65-F5344CB8AC3E}">
        <p14:creationId xmlns:p14="http://schemas.microsoft.com/office/powerpoint/2010/main" val="2715090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22</a:t>
            </a:fld>
            <a:endParaRPr lang="en-US" dirty="0"/>
          </a:p>
        </p:txBody>
      </p:sp>
    </p:spTree>
    <p:extLst>
      <p:ext uri="{BB962C8B-B14F-4D97-AF65-F5344CB8AC3E}">
        <p14:creationId xmlns:p14="http://schemas.microsoft.com/office/powerpoint/2010/main" val="2211318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23</a:t>
            </a:fld>
            <a:endParaRPr lang="en-US" dirty="0"/>
          </a:p>
        </p:txBody>
      </p:sp>
    </p:spTree>
    <p:extLst>
      <p:ext uri="{BB962C8B-B14F-4D97-AF65-F5344CB8AC3E}">
        <p14:creationId xmlns:p14="http://schemas.microsoft.com/office/powerpoint/2010/main" val="525236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24</a:t>
            </a:fld>
            <a:endParaRPr lang="en-US" dirty="0"/>
          </a:p>
        </p:txBody>
      </p:sp>
    </p:spTree>
    <p:extLst>
      <p:ext uri="{BB962C8B-B14F-4D97-AF65-F5344CB8AC3E}">
        <p14:creationId xmlns:p14="http://schemas.microsoft.com/office/powerpoint/2010/main" val="1857204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25</a:t>
            </a:fld>
            <a:endParaRPr lang="en-US" dirty="0"/>
          </a:p>
        </p:txBody>
      </p:sp>
    </p:spTree>
    <p:extLst>
      <p:ext uri="{BB962C8B-B14F-4D97-AF65-F5344CB8AC3E}">
        <p14:creationId xmlns:p14="http://schemas.microsoft.com/office/powerpoint/2010/main" val="2690787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26</a:t>
            </a:fld>
            <a:endParaRPr lang="en-US" dirty="0"/>
          </a:p>
        </p:txBody>
      </p:sp>
    </p:spTree>
    <p:extLst>
      <p:ext uri="{BB962C8B-B14F-4D97-AF65-F5344CB8AC3E}">
        <p14:creationId xmlns:p14="http://schemas.microsoft.com/office/powerpoint/2010/main" val="3022507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27</a:t>
            </a:fld>
            <a:endParaRPr lang="en-US" dirty="0"/>
          </a:p>
        </p:txBody>
      </p:sp>
    </p:spTree>
    <p:extLst>
      <p:ext uri="{BB962C8B-B14F-4D97-AF65-F5344CB8AC3E}">
        <p14:creationId xmlns:p14="http://schemas.microsoft.com/office/powerpoint/2010/main" val="742717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28</a:t>
            </a:fld>
            <a:endParaRPr lang="en-US" dirty="0"/>
          </a:p>
        </p:txBody>
      </p:sp>
    </p:spTree>
    <p:extLst>
      <p:ext uri="{BB962C8B-B14F-4D97-AF65-F5344CB8AC3E}">
        <p14:creationId xmlns:p14="http://schemas.microsoft.com/office/powerpoint/2010/main" val="2212225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29</a:t>
            </a:fld>
            <a:endParaRPr lang="en-US" dirty="0"/>
          </a:p>
        </p:txBody>
      </p:sp>
    </p:spTree>
    <p:extLst>
      <p:ext uri="{BB962C8B-B14F-4D97-AF65-F5344CB8AC3E}">
        <p14:creationId xmlns:p14="http://schemas.microsoft.com/office/powerpoint/2010/main" val="23388670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30</a:t>
            </a:fld>
            <a:endParaRPr lang="en-US" dirty="0"/>
          </a:p>
        </p:txBody>
      </p:sp>
    </p:spTree>
    <p:extLst>
      <p:ext uri="{BB962C8B-B14F-4D97-AF65-F5344CB8AC3E}">
        <p14:creationId xmlns:p14="http://schemas.microsoft.com/office/powerpoint/2010/main" val="89040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a:t>
            </a:fld>
            <a:endParaRPr lang="en-US" dirty="0"/>
          </a:p>
        </p:txBody>
      </p:sp>
    </p:spTree>
    <p:extLst>
      <p:ext uri="{BB962C8B-B14F-4D97-AF65-F5344CB8AC3E}">
        <p14:creationId xmlns:p14="http://schemas.microsoft.com/office/powerpoint/2010/main" val="1460790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31</a:t>
            </a:fld>
            <a:endParaRPr lang="en-US" dirty="0"/>
          </a:p>
        </p:txBody>
      </p:sp>
    </p:spTree>
    <p:extLst>
      <p:ext uri="{BB962C8B-B14F-4D97-AF65-F5344CB8AC3E}">
        <p14:creationId xmlns:p14="http://schemas.microsoft.com/office/powerpoint/2010/main" val="859293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32</a:t>
            </a:fld>
            <a:endParaRPr lang="en-US" dirty="0"/>
          </a:p>
        </p:txBody>
      </p:sp>
    </p:spTree>
    <p:extLst>
      <p:ext uri="{BB962C8B-B14F-4D97-AF65-F5344CB8AC3E}">
        <p14:creationId xmlns:p14="http://schemas.microsoft.com/office/powerpoint/2010/main" val="1601941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33</a:t>
            </a:fld>
            <a:endParaRPr lang="en-US" dirty="0"/>
          </a:p>
        </p:txBody>
      </p:sp>
    </p:spTree>
    <p:extLst>
      <p:ext uri="{BB962C8B-B14F-4D97-AF65-F5344CB8AC3E}">
        <p14:creationId xmlns:p14="http://schemas.microsoft.com/office/powerpoint/2010/main" val="3722824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39</a:t>
            </a:fld>
            <a:endParaRPr lang="en-US" dirty="0"/>
          </a:p>
        </p:txBody>
      </p:sp>
    </p:spTree>
    <p:extLst>
      <p:ext uri="{BB962C8B-B14F-4D97-AF65-F5344CB8AC3E}">
        <p14:creationId xmlns:p14="http://schemas.microsoft.com/office/powerpoint/2010/main" val="200233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40</a:t>
            </a:fld>
            <a:endParaRPr lang="en-US" dirty="0"/>
          </a:p>
        </p:txBody>
      </p:sp>
    </p:spTree>
    <p:extLst>
      <p:ext uri="{BB962C8B-B14F-4D97-AF65-F5344CB8AC3E}">
        <p14:creationId xmlns:p14="http://schemas.microsoft.com/office/powerpoint/2010/main" val="2080287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42</a:t>
            </a:fld>
            <a:endParaRPr lang="en-US" dirty="0"/>
          </a:p>
        </p:txBody>
      </p:sp>
    </p:spTree>
    <p:extLst>
      <p:ext uri="{BB962C8B-B14F-4D97-AF65-F5344CB8AC3E}">
        <p14:creationId xmlns:p14="http://schemas.microsoft.com/office/powerpoint/2010/main" val="1793606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43</a:t>
            </a:fld>
            <a:endParaRPr lang="en-US" dirty="0"/>
          </a:p>
        </p:txBody>
      </p:sp>
    </p:spTree>
    <p:extLst>
      <p:ext uri="{BB962C8B-B14F-4D97-AF65-F5344CB8AC3E}">
        <p14:creationId xmlns:p14="http://schemas.microsoft.com/office/powerpoint/2010/main" val="36171822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44</a:t>
            </a:fld>
            <a:endParaRPr lang="en-US" dirty="0"/>
          </a:p>
        </p:txBody>
      </p:sp>
    </p:spTree>
    <p:extLst>
      <p:ext uri="{BB962C8B-B14F-4D97-AF65-F5344CB8AC3E}">
        <p14:creationId xmlns:p14="http://schemas.microsoft.com/office/powerpoint/2010/main" val="31049340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45</a:t>
            </a:fld>
            <a:endParaRPr lang="en-US" dirty="0"/>
          </a:p>
        </p:txBody>
      </p:sp>
    </p:spTree>
    <p:extLst>
      <p:ext uri="{BB962C8B-B14F-4D97-AF65-F5344CB8AC3E}">
        <p14:creationId xmlns:p14="http://schemas.microsoft.com/office/powerpoint/2010/main" val="3128226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46</a:t>
            </a:fld>
            <a:endParaRPr lang="en-US" dirty="0"/>
          </a:p>
        </p:txBody>
      </p:sp>
    </p:spTree>
    <p:extLst>
      <p:ext uri="{BB962C8B-B14F-4D97-AF65-F5344CB8AC3E}">
        <p14:creationId xmlns:p14="http://schemas.microsoft.com/office/powerpoint/2010/main" val="1850920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a:t>
            </a:fld>
            <a:endParaRPr lang="en-US" dirty="0"/>
          </a:p>
        </p:txBody>
      </p:sp>
    </p:spTree>
    <p:extLst>
      <p:ext uri="{BB962C8B-B14F-4D97-AF65-F5344CB8AC3E}">
        <p14:creationId xmlns:p14="http://schemas.microsoft.com/office/powerpoint/2010/main" val="44667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47</a:t>
            </a:fld>
            <a:endParaRPr lang="en-US" dirty="0"/>
          </a:p>
        </p:txBody>
      </p:sp>
    </p:spTree>
    <p:extLst>
      <p:ext uri="{BB962C8B-B14F-4D97-AF65-F5344CB8AC3E}">
        <p14:creationId xmlns:p14="http://schemas.microsoft.com/office/powerpoint/2010/main" val="36538371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48</a:t>
            </a:fld>
            <a:endParaRPr lang="en-US" dirty="0"/>
          </a:p>
        </p:txBody>
      </p:sp>
    </p:spTree>
    <p:extLst>
      <p:ext uri="{BB962C8B-B14F-4D97-AF65-F5344CB8AC3E}">
        <p14:creationId xmlns:p14="http://schemas.microsoft.com/office/powerpoint/2010/main" val="10110334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49</a:t>
            </a:fld>
            <a:endParaRPr lang="en-US" dirty="0"/>
          </a:p>
        </p:txBody>
      </p:sp>
    </p:spTree>
    <p:extLst>
      <p:ext uri="{BB962C8B-B14F-4D97-AF65-F5344CB8AC3E}">
        <p14:creationId xmlns:p14="http://schemas.microsoft.com/office/powerpoint/2010/main" val="3526064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50</a:t>
            </a:fld>
            <a:endParaRPr lang="en-US" dirty="0"/>
          </a:p>
        </p:txBody>
      </p:sp>
    </p:spTree>
    <p:extLst>
      <p:ext uri="{BB962C8B-B14F-4D97-AF65-F5344CB8AC3E}">
        <p14:creationId xmlns:p14="http://schemas.microsoft.com/office/powerpoint/2010/main" val="24440492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51</a:t>
            </a:fld>
            <a:endParaRPr lang="en-US" dirty="0"/>
          </a:p>
        </p:txBody>
      </p:sp>
    </p:spTree>
    <p:extLst>
      <p:ext uri="{BB962C8B-B14F-4D97-AF65-F5344CB8AC3E}">
        <p14:creationId xmlns:p14="http://schemas.microsoft.com/office/powerpoint/2010/main" val="1412078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52</a:t>
            </a:fld>
            <a:endParaRPr lang="en-US" dirty="0"/>
          </a:p>
        </p:txBody>
      </p:sp>
    </p:spTree>
    <p:extLst>
      <p:ext uri="{BB962C8B-B14F-4D97-AF65-F5344CB8AC3E}">
        <p14:creationId xmlns:p14="http://schemas.microsoft.com/office/powerpoint/2010/main" val="37555929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53</a:t>
            </a:fld>
            <a:endParaRPr lang="en-US" dirty="0"/>
          </a:p>
        </p:txBody>
      </p:sp>
    </p:spTree>
    <p:extLst>
      <p:ext uri="{BB962C8B-B14F-4D97-AF65-F5344CB8AC3E}">
        <p14:creationId xmlns:p14="http://schemas.microsoft.com/office/powerpoint/2010/main" val="26000876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54</a:t>
            </a:fld>
            <a:endParaRPr lang="en-US" dirty="0"/>
          </a:p>
        </p:txBody>
      </p:sp>
    </p:spTree>
    <p:extLst>
      <p:ext uri="{BB962C8B-B14F-4D97-AF65-F5344CB8AC3E}">
        <p14:creationId xmlns:p14="http://schemas.microsoft.com/office/powerpoint/2010/main" val="487927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55</a:t>
            </a:fld>
            <a:endParaRPr lang="en-US" dirty="0"/>
          </a:p>
        </p:txBody>
      </p:sp>
    </p:spTree>
    <p:extLst>
      <p:ext uri="{BB962C8B-B14F-4D97-AF65-F5344CB8AC3E}">
        <p14:creationId xmlns:p14="http://schemas.microsoft.com/office/powerpoint/2010/main" val="2741477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56</a:t>
            </a:fld>
            <a:endParaRPr lang="en-US" dirty="0"/>
          </a:p>
        </p:txBody>
      </p:sp>
    </p:spTree>
    <p:extLst>
      <p:ext uri="{BB962C8B-B14F-4D97-AF65-F5344CB8AC3E}">
        <p14:creationId xmlns:p14="http://schemas.microsoft.com/office/powerpoint/2010/main" val="3965434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6</a:t>
            </a:fld>
            <a:endParaRPr lang="en-US" dirty="0"/>
          </a:p>
        </p:txBody>
      </p:sp>
    </p:spTree>
    <p:extLst>
      <p:ext uri="{BB962C8B-B14F-4D97-AF65-F5344CB8AC3E}">
        <p14:creationId xmlns:p14="http://schemas.microsoft.com/office/powerpoint/2010/main" val="3678137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57</a:t>
            </a:fld>
            <a:endParaRPr lang="en-US" dirty="0"/>
          </a:p>
        </p:txBody>
      </p:sp>
    </p:spTree>
    <p:extLst>
      <p:ext uri="{BB962C8B-B14F-4D97-AF65-F5344CB8AC3E}">
        <p14:creationId xmlns:p14="http://schemas.microsoft.com/office/powerpoint/2010/main" val="1641630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58</a:t>
            </a:fld>
            <a:endParaRPr lang="en-US" dirty="0"/>
          </a:p>
        </p:txBody>
      </p:sp>
    </p:spTree>
    <p:extLst>
      <p:ext uri="{BB962C8B-B14F-4D97-AF65-F5344CB8AC3E}">
        <p14:creationId xmlns:p14="http://schemas.microsoft.com/office/powerpoint/2010/main" val="23903035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59</a:t>
            </a:fld>
            <a:endParaRPr lang="en-US" dirty="0"/>
          </a:p>
        </p:txBody>
      </p:sp>
    </p:spTree>
    <p:extLst>
      <p:ext uri="{BB962C8B-B14F-4D97-AF65-F5344CB8AC3E}">
        <p14:creationId xmlns:p14="http://schemas.microsoft.com/office/powerpoint/2010/main" val="34990281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7C03C-FE54-477F-86F2-6ED1D372DB4E}" type="slidenum">
              <a:rPr lang="en-US" smtClean="0"/>
              <a:t>61</a:t>
            </a:fld>
            <a:endParaRPr lang="en-US" dirty="0"/>
          </a:p>
        </p:txBody>
      </p:sp>
    </p:spTree>
    <p:extLst>
      <p:ext uri="{BB962C8B-B14F-4D97-AF65-F5344CB8AC3E}">
        <p14:creationId xmlns:p14="http://schemas.microsoft.com/office/powerpoint/2010/main" val="1271480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7</a:t>
            </a:fld>
            <a:endParaRPr lang="en-US" dirty="0"/>
          </a:p>
        </p:txBody>
      </p:sp>
    </p:spTree>
    <p:extLst>
      <p:ext uri="{BB962C8B-B14F-4D97-AF65-F5344CB8AC3E}">
        <p14:creationId xmlns:p14="http://schemas.microsoft.com/office/powerpoint/2010/main" val="1157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8</a:t>
            </a:fld>
            <a:endParaRPr lang="en-US" dirty="0"/>
          </a:p>
        </p:txBody>
      </p:sp>
    </p:spTree>
    <p:extLst>
      <p:ext uri="{BB962C8B-B14F-4D97-AF65-F5344CB8AC3E}">
        <p14:creationId xmlns:p14="http://schemas.microsoft.com/office/powerpoint/2010/main" val="335919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9</a:t>
            </a:fld>
            <a:endParaRPr lang="en-US" dirty="0"/>
          </a:p>
        </p:txBody>
      </p:sp>
    </p:spTree>
    <p:extLst>
      <p:ext uri="{BB962C8B-B14F-4D97-AF65-F5344CB8AC3E}">
        <p14:creationId xmlns:p14="http://schemas.microsoft.com/office/powerpoint/2010/main" val="292215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B6D6D8-C9E8-4061-8A2E-083EE6F77C2C}" type="slidenum">
              <a:rPr lang="en-US" smtClean="0"/>
              <a:t>10</a:t>
            </a:fld>
            <a:endParaRPr lang="en-US" dirty="0"/>
          </a:p>
        </p:txBody>
      </p:sp>
    </p:spTree>
    <p:extLst>
      <p:ext uri="{BB962C8B-B14F-4D97-AF65-F5344CB8AC3E}">
        <p14:creationId xmlns:p14="http://schemas.microsoft.com/office/powerpoint/2010/main" val="496159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fa-IR" u="none">
              <a:latin typeface="Arial" pitchFamily="34" charset="0"/>
              <a:cs typeface="Arial" pitchFamily="34"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fa-IR" u="none">
              <a:latin typeface="Arial" pitchFamily="34" charset="0"/>
              <a:cs typeface="Arial" pitchFamily="34" charset="0"/>
            </a:endParaRPr>
          </a:p>
        </p:txBody>
      </p:sp>
      <p:sp>
        <p:nvSpPr>
          <p:cNvPr id="30722"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307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p:txBody>
          <a:bodyPr/>
          <a:lstStyle>
            <a:lvl1pPr>
              <a:defRPr/>
            </a:lvl1pPr>
          </a:lstStyle>
          <a:p>
            <a:pPr>
              <a:defRPr/>
            </a:pPr>
            <a:fld id="{DE885AD2-5C3D-4428-B66D-342EF9AC0F5D}" type="slidenum">
              <a:rPr lang="fa-IR"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3D5A75-8F8B-48D1-A468-08244C28641C}" type="slidenum">
              <a:rPr lang="fa-IR"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08CE17B-9B5E-4859-B159-643B4A5FDC20}" type="slidenum">
              <a:rPr lang="fa-IR"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1DDE8E6-4B63-49F3-BA08-8470D4D9C9FB}" type="slidenum">
              <a:rPr lang="fa-IR" altLang="en-US"/>
              <a:pPr>
                <a:defRPr/>
              </a:pPr>
              <a:t>‹#›</a:t>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2DFCE1A-56FE-415E-801A-339196D16DC0}" type="slidenum">
              <a:rPr lang="fa-IR" altLang="en-US"/>
              <a:pPr>
                <a:defRPr/>
              </a:pPr>
              <a:t>‹#›</a:t>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102F5C1-6DE3-4673-A501-F1F4D7C22A34}" type="slidenum">
              <a:rPr lang="fa-IR"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30ADE34-BEB3-4C34-B240-EDB656C8E9F6}" type="slidenum">
              <a:rPr lang="fa-IR"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E902E13-FA7A-45D4-8D6E-7860EF16A4FE}" type="slidenum">
              <a:rPr lang="fa-IR"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9FFA82F-4B16-4781-9F93-F79770AFCF45}" type="slidenum">
              <a:rPr lang="fa-IR"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59695279-1DF0-48DF-81FB-957672373542}" type="slidenum">
              <a:rPr lang="fa-IR"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EB694BCC-D234-4551-B7BC-F93090528CF6}" type="slidenum">
              <a:rPr lang="fa-IR"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0626545-0C25-4DD9-9E51-D7ED865E50B7}" type="slidenum">
              <a:rPr lang="fa-IR"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8131"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970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u="none">
                <a:latin typeface="+mj-lt"/>
                <a:cs typeface="Arial" pitchFamily="34" charset="0"/>
              </a:defRPr>
            </a:lvl1pPr>
          </a:lstStyle>
          <a:p>
            <a:pPr>
              <a:defRPr/>
            </a:pPr>
            <a:endParaRPr lang="en-US" altLang="en-US" dirty="0"/>
          </a:p>
        </p:txBody>
      </p:sp>
      <p:sp>
        <p:nvSpPr>
          <p:cNvPr id="29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u="none">
                <a:latin typeface="+mj-lt"/>
                <a:cs typeface="Arial" pitchFamily="34" charset="0"/>
              </a:defRPr>
            </a:lvl1pPr>
          </a:lstStyle>
          <a:p>
            <a:pPr>
              <a:defRPr/>
            </a:pPr>
            <a:endParaRPr lang="en-US" altLang="en-US" dirty="0"/>
          </a:p>
        </p:txBody>
      </p:sp>
      <p:sp>
        <p:nvSpPr>
          <p:cNvPr id="2970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u="none">
                <a:latin typeface="Garamond" pitchFamily="18" charset="0"/>
                <a:cs typeface="Arial" pitchFamily="34" charset="0"/>
              </a:defRPr>
            </a:lvl1pPr>
          </a:lstStyle>
          <a:p>
            <a:pPr>
              <a:defRPr/>
            </a:pPr>
            <a:fld id="{3F8846C3-E7D0-4F90-8ED5-AD56C63A03C2}" type="slidenum">
              <a:rPr lang="fa-IR" altLang="en-US"/>
              <a:pPr>
                <a:defRPr/>
              </a:pPr>
              <a:t>‹#›</a:t>
            </a:fld>
            <a:endParaRPr lang="en-US" altLang="en-US" dirty="0"/>
          </a:p>
        </p:txBody>
      </p:sp>
      <p:sp>
        <p:nvSpPr>
          <p:cNvPr id="29703"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fa-IR" u="none">
              <a:latin typeface="Arial" pitchFamily="34" charset="0"/>
              <a:cs typeface="Arial" pitchFamily="34" charset="0"/>
            </a:endParaRPr>
          </a:p>
        </p:txBody>
      </p:sp>
      <p:sp>
        <p:nvSpPr>
          <p:cNvPr id="29704"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defRPr/>
            </a:pPr>
            <a:endParaRPr lang="fa-IR" u="none">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pitchFamily="34" charset="0"/>
        </a:defRPr>
      </a:lvl2pPr>
      <a:lvl3pPr algn="l" rtl="0" eaLnBrk="0" fontAlgn="base" hangingPunct="0">
        <a:spcBef>
          <a:spcPct val="0"/>
        </a:spcBef>
        <a:spcAft>
          <a:spcPct val="0"/>
        </a:spcAft>
        <a:defRPr sz="4200">
          <a:solidFill>
            <a:schemeClr val="tx2"/>
          </a:solidFill>
          <a:latin typeface="Garamond" pitchFamily="18" charset="0"/>
          <a:cs typeface="Arial" pitchFamily="34" charset="0"/>
        </a:defRPr>
      </a:lvl3pPr>
      <a:lvl4pPr algn="l" rtl="0" eaLnBrk="0" fontAlgn="base" hangingPunct="0">
        <a:spcBef>
          <a:spcPct val="0"/>
        </a:spcBef>
        <a:spcAft>
          <a:spcPct val="0"/>
        </a:spcAft>
        <a:defRPr sz="4200">
          <a:solidFill>
            <a:schemeClr val="tx2"/>
          </a:solidFill>
          <a:latin typeface="Garamond" pitchFamily="18" charset="0"/>
          <a:cs typeface="Arial" pitchFamily="34" charset="0"/>
        </a:defRPr>
      </a:lvl4pPr>
      <a:lvl5pPr algn="l" rtl="0" eaLnBrk="0" fontAlgn="base" hangingPunct="0">
        <a:spcBef>
          <a:spcPct val="0"/>
        </a:spcBef>
        <a:spcAft>
          <a:spcPct val="0"/>
        </a:spcAft>
        <a:defRPr sz="4200">
          <a:solidFill>
            <a:schemeClr val="tx2"/>
          </a:solidFill>
          <a:latin typeface="Garamond" pitchFamily="18" charset="0"/>
          <a:cs typeface="Arial" pitchFamily="34" charset="0"/>
        </a:defRPr>
      </a:lvl5pPr>
      <a:lvl6pPr marL="457200" algn="l" rtl="0" fontAlgn="base">
        <a:spcBef>
          <a:spcPct val="0"/>
        </a:spcBef>
        <a:spcAft>
          <a:spcPct val="0"/>
        </a:spcAft>
        <a:defRPr sz="4200">
          <a:solidFill>
            <a:schemeClr val="tx2"/>
          </a:solidFill>
          <a:latin typeface="Garamond" pitchFamily="18" charset="0"/>
          <a:cs typeface="Arial" pitchFamily="34" charset="0"/>
        </a:defRPr>
      </a:lvl6pPr>
      <a:lvl7pPr marL="914400" algn="l" rtl="0" fontAlgn="base">
        <a:spcBef>
          <a:spcPct val="0"/>
        </a:spcBef>
        <a:spcAft>
          <a:spcPct val="0"/>
        </a:spcAft>
        <a:defRPr sz="4200">
          <a:solidFill>
            <a:schemeClr val="tx2"/>
          </a:solidFill>
          <a:latin typeface="Garamond" pitchFamily="18" charset="0"/>
          <a:cs typeface="Arial" pitchFamily="34" charset="0"/>
        </a:defRPr>
      </a:lvl7pPr>
      <a:lvl8pPr marL="1371600" algn="l" rtl="0" fontAlgn="base">
        <a:spcBef>
          <a:spcPct val="0"/>
        </a:spcBef>
        <a:spcAft>
          <a:spcPct val="0"/>
        </a:spcAft>
        <a:defRPr sz="4200">
          <a:solidFill>
            <a:schemeClr val="tx2"/>
          </a:solidFill>
          <a:latin typeface="Garamond" pitchFamily="18" charset="0"/>
          <a:cs typeface="Arial" pitchFamily="34" charset="0"/>
        </a:defRPr>
      </a:lvl8pPr>
      <a:lvl9pPr marL="1828800" algn="l" rtl="0" fontAlgn="base">
        <a:spcBef>
          <a:spcPct val="0"/>
        </a:spcBef>
        <a:spcAft>
          <a:spcPct val="0"/>
        </a:spcAft>
        <a:defRPr sz="4200">
          <a:solidFill>
            <a:schemeClr val="tx2"/>
          </a:solidFill>
          <a:latin typeface="Garamond" pitchFamily="18" charset="0"/>
          <a:cs typeface="Arial"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webp"/><Relationship Id="rId5" Type="http://schemas.openxmlformats.org/officeDocument/2006/relationships/image" Target="../media/image20.jpe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5.jpg"/><Relationship Id="rId7"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png"/><Relationship Id="rId9"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5.gif"/><Relationship Id="rId5" Type="http://schemas.openxmlformats.org/officeDocument/2006/relationships/image" Target="../media/image34.jp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jpg"/><Relationship Id="rId7"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39.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3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jpg"/><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g"/><Relationship Id="rId7" Type="http://schemas.openxmlformats.org/officeDocument/2006/relationships/diagramQuickStyle" Target="../diagrams/quickStyle1.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7.png"/><Relationship Id="rId4" Type="http://schemas.openxmlformats.org/officeDocument/2006/relationships/image" Target="../media/image8.pn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8.png"/></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jpg"/><Relationship Id="rId7" Type="http://schemas.openxmlformats.org/officeDocument/2006/relationships/diagramLayout" Target="../diagrams/layout2.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diagramData" Target="../diagrams/data2.xml"/><Relationship Id="rId5" Type="http://schemas.openxmlformats.org/officeDocument/2006/relationships/image" Target="../media/image68.jpeg"/><Relationship Id="rId10" Type="http://schemas.microsoft.com/office/2007/relationships/diagramDrawing" Target="../diagrams/drawing2.xml"/><Relationship Id="rId4" Type="http://schemas.openxmlformats.org/officeDocument/2006/relationships/image" Target="../media/image8.png"/><Relationship Id="rId9" Type="http://schemas.openxmlformats.org/officeDocument/2006/relationships/diagramColors" Target="../diagrams/colors2.xml"/></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jpg"/><Relationship Id="rId7" Type="http://schemas.openxmlformats.org/officeDocument/2006/relationships/diagramQuickStyle" Target="../diagrams/quickStyle3.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69.png"/><Relationship Id="rId4" Type="http://schemas.openxmlformats.org/officeDocument/2006/relationships/image" Target="../media/image8.png"/><Relationship Id="rId9" Type="http://schemas.microsoft.com/office/2007/relationships/diagramDrawing" Target="../diagrams/drawing3.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jpg"/><Relationship Id="rId7" Type="http://schemas.openxmlformats.org/officeDocument/2006/relationships/diagramQuickStyle" Target="../diagrams/quickStyle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70.jpeg"/><Relationship Id="rId4" Type="http://schemas.openxmlformats.org/officeDocument/2006/relationships/image" Target="../media/image8.png"/><Relationship Id="rId9" Type="http://schemas.microsoft.com/office/2007/relationships/diagramDrawing" Target="../diagrams/drawing4.xml"/></Relationships>
</file>

<file path=ppt/slides/_rels/slide5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png"/><Relationship Id="rId7" Type="http://schemas.openxmlformats.org/officeDocument/2006/relationships/diagramColors" Target="../diagrams/colors5.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3"/>
          <p:cNvSpPr txBox="1">
            <a:spLocks noChangeArrowheads="1"/>
          </p:cNvSpPr>
          <p:nvPr/>
        </p:nvSpPr>
        <p:spPr bwMode="auto">
          <a:xfrm>
            <a:off x="1928813" y="2786063"/>
            <a:ext cx="42862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lgn="ctr"/>
            <a:r>
              <a:rPr lang="fa-IR" sz="4800" b="1">
                <a:solidFill>
                  <a:srgbClr val="FF0000"/>
                </a:solidFill>
              </a:rPr>
              <a:t>شورای عالی کارشناسان رسمی دادگستری</a:t>
            </a:r>
          </a:p>
        </p:txBody>
      </p:sp>
    </p:spTree>
    <p:extLst>
      <p:ext uri="{BB962C8B-B14F-4D97-AF65-F5344CB8AC3E}">
        <p14:creationId xmlns:p14="http://schemas.microsoft.com/office/powerpoint/2010/main" val="21333979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10</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367611"/>
            <a:ext cx="3524383" cy="4707880"/>
          </a:xfrm>
          <a:prstGeom prst="rect">
            <a:avLst/>
          </a:prstGeom>
        </p:spPr>
      </p:pic>
    </p:spTree>
    <p:extLst>
      <p:ext uri="{BB962C8B-B14F-4D97-AF65-F5344CB8AC3E}">
        <p14:creationId xmlns:p14="http://schemas.microsoft.com/office/powerpoint/2010/main" val="3629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11</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894" y="1066799"/>
            <a:ext cx="7750212" cy="5048483"/>
          </a:xfrm>
          <a:prstGeom prst="rect">
            <a:avLst/>
          </a:prstGeom>
        </p:spPr>
      </p:pic>
    </p:spTree>
    <p:extLst>
      <p:ext uri="{BB962C8B-B14F-4D97-AF65-F5344CB8AC3E}">
        <p14:creationId xmlns:p14="http://schemas.microsoft.com/office/powerpoint/2010/main" val="541576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12</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1022966"/>
            <a:ext cx="8959624" cy="4977784"/>
          </a:xfrm>
          <a:prstGeom prst="rect">
            <a:avLst/>
          </a:prstGeom>
        </p:spPr>
      </p:pic>
    </p:spTree>
    <p:extLst>
      <p:ext uri="{BB962C8B-B14F-4D97-AF65-F5344CB8AC3E}">
        <p14:creationId xmlns:p14="http://schemas.microsoft.com/office/powerpoint/2010/main" val="108661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13</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549" y="990600"/>
            <a:ext cx="7856901" cy="5181600"/>
          </a:xfrm>
          <a:prstGeom prst="rect">
            <a:avLst/>
          </a:prstGeom>
        </p:spPr>
      </p:pic>
    </p:spTree>
    <p:extLst>
      <p:ext uri="{BB962C8B-B14F-4D97-AF65-F5344CB8AC3E}">
        <p14:creationId xmlns:p14="http://schemas.microsoft.com/office/powerpoint/2010/main" val="18555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14</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217" y="1306645"/>
            <a:ext cx="6772443" cy="4713155"/>
          </a:xfrm>
          <a:prstGeom prst="rect">
            <a:avLst/>
          </a:prstGeom>
        </p:spPr>
      </p:pic>
    </p:spTree>
    <p:extLst>
      <p:ext uri="{BB962C8B-B14F-4D97-AF65-F5344CB8AC3E}">
        <p14:creationId xmlns:p14="http://schemas.microsoft.com/office/powerpoint/2010/main" val="201844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15</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066" y="1066800"/>
            <a:ext cx="7475868" cy="5711480"/>
          </a:xfrm>
          <a:prstGeom prst="rect">
            <a:avLst/>
          </a:prstGeom>
        </p:spPr>
      </p:pic>
    </p:spTree>
    <p:extLst>
      <p:ext uri="{BB962C8B-B14F-4D97-AF65-F5344CB8AC3E}">
        <p14:creationId xmlns:p14="http://schemas.microsoft.com/office/powerpoint/2010/main" val="67415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16</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59" y="114300"/>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sp>
        <p:nvSpPr>
          <p:cNvPr id="3" name="Rectangle 2"/>
          <p:cNvSpPr/>
          <p:nvPr/>
        </p:nvSpPr>
        <p:spPr>
          <a:xfrm>
            <a:off x="6149745" y="1271496"/>
            <a:ext cx="2667000" cy="3416320"/>
          </a:xfrm>
          <a:prstGeom prst="rect">
            <a:avLst/>
          </a:prstGeom>
        </p:spPr>
        <p:txBody>
          <a:bodyPr wrap="square">
            <a:spAutoFit/>
          </a:bodyPr>
          <a:lstStyle/>
          <a:p>
            <a:pPr algn="r">
              <a:lnSpc>
                <a:spcPct val="200000"/>
              </a:lnSpc>
              <a:defRPr/>
            </a:pPr>
            <a:r>
              <a:rPr lang="fa-IR" dirty="0" smtClean="0">
                <a:cs typeface="B Titr" panose="00000700000000000000" pitchFamily="2" charset="-78"/>
              </a:rPr>
              <a:t>تعیین </a:t>
            </a:r>
            <a:r>
              <a:rPr lang="fa-IR" dirty="0">
                <a:cs typeface="B Titr" panose="00000700000000000000" pitchFamily="2" charset="-78"/>
              </a:rPr>
              <a:t>نوعیت خاک از </a:t>
            </a:r>
            <a:r>
              <a:rPr lang="fa-IR" dirty="0" smtClean="0">
                <a:cs typeface="B Titr" panose="00000700000000000000" pitchFamily="2" charset="-78"/>
              </a:rPr>
              <a:t>نظر:</a:t>
            </a:r>
          </a:p>
          <a:p>
            <a:pPr marL="285750" indent="-285750" algn="r" rtl="1">
              <a:lnSpc>
                <a:spcPct val="200000"/>
              </a:lnSpc>
              <a:buFont typeface="Wingdings" panose="05000000000000000000" pitchFamily="2" charset="2"/>
              <a:buChar char="ü"/>
              <a:defRPr/>
            </a:pPr>
            <a:r>
              <a:rPr lang="fa-IR" dirty="0" smtClean="0">
                <a:solidFill>
                  <a:schemeClr val="accent1">
                    <a:lumMod val="75000"/>
                  </a:schemeClr>
                </a:solidFill>
                <a:cs typeface="B Titr" panose="00000700000000000000" pitchFamily="2" charset="-78"/>
              </a:rPr>
              <a:t> </a:t>
            </a:r>
            <a:r>
              <a:rPr lang="fa-IR" dirty="0">
                <a:solidFill>
                  <a:schemeClr val="accent1">
                    <a:lumMod val="75000"/>
                  </a:schemeClr>
                </a:solidFill>
                <a:cs typeface="B Titr" panose="00000700000000000000" pitchFamily="2" charset="-78"/>
              </a:rPr>
              <a:t>ساختمان و </a:t>
            </a:r>
            <a:r>
              <a:rPr lang="fa-IR" dirty="0" smtClean="0">
                <a:solidFill>
                  <a:schemeClr val="accent1">
                    <a:lumMod val="75000"/>
                  </a:schemeClr>
                </a:solidFill>
                <a:cs typeface="B Titr" panose="00000700000000000000" pitchFamily="2" charset="-78"/>
              </a:rPr>
              <a:t>بافت</a:t>
            </a:r>
          </a:p>
          <a:p>
            <a:pPr marL="285750" indent="-285750" algn="r" rtl="1">
              <a:lnSpc>
                <a:spcPct val="200000"/>
              </a:lnSpc>
              <a:buFont typeface="Wingdings" panose="05000000000000000000" pitchFamily="2" charset="2"/>
              <a:buChar char="ü"/>
              <a:defRPr/>
            </a:pPr>
            <a:r>
              <a:rPr lang="fa-IR" dirty="0" smtClean="0">
                <a:solidFill>
                  <a:schemeClr val="accent1">
                    <a:lumMod val="75000"/>
                  </a:schemeClr>
                </a:solidFill>
                <a:cs typeface="B Titr" panose="00000700000000000000" pitchFamily="2" charset="-78"/>
              </a:rPr>
              <a:t>نفوذ </a:t>
            </a:r>
            <a:r>
              <a:rPr lang="fa-IR" dirty="0">
                <a:solidFill>
                  <a:schemeClr val="accent1">
                    <a:lumMod val="75000"/>
                  </a:schemeClr>
                </a:solidFill>
                <a:cs typeface="B Titr" panose="00000700000000000000" pitchFamily="2" charset="-78"/>
              </a:rPr>
              <a:t>پذیری </a:t>
            </a:r>
            <a:endParaRPr lang="fa-IR" dirty="0" smtClean="0">
              <a:solidFill>
                <a:schemeClr val="accent1">
                  <a:lumMod val="75000"/>
                </a:schemeClr>
              </a:solidFill>
              <a:cs typeface="B Titr" panose="00000700000000000000" pitchFamily="2" charset="-78"/>
            </a:endParaRPr>
          </a:p>
          <a:p>
            <a:pPr marL="285750" indent="-285750" algn="r" rtl="1">
              <a:lnSpc>
                <a:spcPct val="200000"/>
              </a:lnSpc>
              <a:buFont typeface="Wingdings" panose="05000000000000000000" pitchFamily="2" charset="2"/>
              <a:buChar char="ü"/>
              <a:defRPr/>
            </a:pPr>
            <a:r>
              <a:rPr lang="fa-IR" dirty="0" smtClean="0">
                <a:solidFill>
                  <a:schemeClr val="accent1">
                    <a:lumMod val="75000"/>
                  </a:schemeClr>
                </a:solidFill>
                <a:cs typeface="B Titr" panose="00000700000000000000" pitchFamily="2" charset="-78"/>
              </a:rPr>
              <a:t>تشخیص رنگ</a:t>
            </a:r>
          </a:p>
          <a:p>
            <a:pPr marL="285750" indent="-285750" algn="r" rtl="1">
              <a:lnSpc>
                <a:spcPct val="200000"/>
              </a:lnSpc>
              <a:buFont typeface="Wingdings" panose="05000000000000000000" pitchFamily="2" charset="2"/>
              <a:buChar char="ü"/>
              <a:defRPr/>
            </a:pPr>
            <a:r>
              <a:rPr lang="fa-IR" dirty="0" smtClean="0">
                <a:solidFill>
                  <a:schemeClr val="accent1">
                    <a:lumMod val="75000"/>
                  </a:schemeClr>
                </a:solidFill>
                <a:cs typeface="B Titr" panose="00000700000000000000" pitchFamily="2" charset="-78"/>
              </a:rPr>
              <a:t>شور </a:t>
            </a:r>
            <a:r>
              <a:rPr lang="fa-IR" dirty="0">
                <a:solidFill>
                  <a:schemeClr val="accent1">
                    <a:lumMod val="75000"/>
                  </a:schemeClr>
                </a:solidFill>
                <a:cs typeface="B Titr" panose="00000700000000000000" pitchFamily="2" charset="-78"/>
              </a:rPr>
              <a:t>و یا قلیائی </a:t>
            </a:r>
            <a:r>
              <a:rPr lang="fa-IR" dirty="0" smtClean="0">
                <a:solidFill>
                  <a:schemeClr val="accent1">
                    <a:lumMod val="75000"/>
                  </a:schemeClr>
                </a:solidFill>
                <a:cs typeface="B Titr" panose="00000700000000000000" pitchFamily="2" charset="-78"/>
              </a:rPr>
              <a:t>بودن</a:t>
            </a:r>
          </a:p>
          <a:p>
            <a:pPr marL="285750" indent="-285750" algn="r" rtl="1">
              <a:lnSpc>
                <a:spcPct val="200000"/>
              </a:lnSpc>
              <a:buFont typeface="Wingdings" panose="05000000000000000000" pitchFamily="2" charset="2"/>
              <a:buChar char="ü"/>
              <a:defRPr/>
            </a:pPr>
            <a:r>
              <a:rPr lang="fa-IR" dirty="0" smtClean="0">
                <a:solidFill>
                  <a:schemeClr val="accent1">
                    <a:lumMod val="75000"/>
                  </a:schemeClr>
                </a:solidFill>
                <a:cs typeface="B Titr" panose="00000700000000000000" pitchFamily="2" charset="-78"/>
              </a:rPr>
              <a:t>املاح </a:t>
            </a:r>
            <a:r>
              <a:rPr lang="fa-IR" dirty="0">
                <a:solidFill>
                  <a:schemeClr val="accent1">
                    <a:lumMod val="75000"/>
                  </a:schemeClr>
                </a:solidFill>
                <a:cs typeface="B Titr" panose="00000700000000000000" pitchFamily="2" charset="-78"/>
              </a:rPr>
              <a:t>طبقات </a:t>
            </a:r>
            <a:r>
              <a:rPr lang="fa-IR" dirty="0" smtClean="0">
                <a:solidFill>
                  <a:schemeClr val="accent1">
                    <a:lumMod val="75000"/>
                  </a:schemeClr>
                </a:solidFill>
                <a:cs typeface="B Titr" panose="00000700000000000000" pitchFamily="2" charset="-78"/>
              </a:rPr>
              <a:t>خاک</a:t>
            </a:r>
          </a:p>
        </p:txBody>
      </p:sp>
      <p:sp>
        <p:nvSpPr>
          <p:cNvPr id="6" name="Rectangle 5"/>
          <p:cNvSpPr/>
          <p:nvPr/>
        </p:nvSpPr>
        <p:spPr>
          <a:xfrm>
            <a:off x="5715000" y="6052918"/>
            <a:ext cx="2896947" cy="369332"/>
          </a:xfrm>
          <a:prstGeom prst="rect">
            <a:avLst/>
          </a:prstGeom>
        </p:spPr>
        <p:txBody>
          <a:bodyPr wrap="none">
            <a:spAutoFit/>
          </a:bodyPr>
          <a:lstStyle/>
          <a:p>
            <a:r>
              <a:rPr lang="fa-IR" dirty="0" smtClean="0">
                <a:cs typeface="B Titr" panose="00000700000000000000" pitchFamily="2" charset="-78"/>
              </a:rPr>
              <a:t>تفسیر </a:t>
            </a:r>
            <a:r>
              <a:rPr lang="fa-IR" dirty="0">
                <a:cs typeface="B Titr" panose="00000700000000000000" pitchFamily="2" charset="-78"/>
              </a:rPr>
              <a:t>آنها برای مصارف کشاورزی </a:t>
            </a:r>
            <a:endParaRPr lang="en-US" dirty="0">
              <a:cs typeface="B Titr" panose="00000700000000000000" pitchFamily="2" charset="-78"/>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3131" y="1326634"/>
            <a:ext cx="2596697" cy="1459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7901" y="2848302"/>
            <a:ext cx="2596375" cy="1600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1435" y="4487535"/>
            <a:ext cx="2596696" cy="16000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6" name="Straight Arrow Connector 15"/>
          <p:cNvCxnSpPr/>
          <p:nvPr/>
        </p:nvCxnSpPr>
        <p:spPr bwMode="auto">
          <a:xfrm>
            <a:off x="7483245" y="4687816"/>
            <a:ext cx="0" cy="11033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816642" y="6490734"/>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spTree>
    <p:extLst>
      <p:ext uri="{BB962C8B-B14F-4D97-AF65-F5344CB8AC3E}">
        <p14:creationId xmlns:p14="http://schemas.microsoft.com/office/powerpoint/2010/main" val="238458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17</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59" y="114300"/>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smtClean="0">
                <a:cs typeface="B Titr" panose="00000700000000000000" pitchFamily="2" charset="-78"/>
              </a:rPr>
              <a:t>ابزار لازم جهت شروع مطالعات</a:t>
            </a:r>
            <a:endParaRPr lang="fa-IR" b="1" dirty="0">
              <a:cs typeface="B Titr" panose="00000700000000000000" pitchFamily="2" charset="-78"/>
            </a:endParaRPr>
          </a:p>
        </p:txBody>
      </p:sp>
      <p:sp>
        <p:nvSpPr>
          <p:cNvPr id="3" name="Rectangle 2"/>
          <p:cNvSpPr/>
          <p:nvPr/>
        </p:nvSpPr>
        <p:spPr>
          <a:xfrm>
            <a:off x="5800228" y="1171303"/>
            <a:ext cx="2667000" cy="3293209"/>
          </a:xfrm>
          <a:prstGeom prst="rect">
            <a:avLst/>
          </a:prstGeom>
        </p:spPr>
        <p:txBody>
          <a:bodyPr wrap="square">
            <a:spAutoFit/>
          </a:bodyPr>
          <a:lstStyle/>
          <a:p>
            <a:pPr algn="r" rtl="1">
              <a:lnSpc>
                <a:spcPct val="200000"/>
              </a:lnSpc>
            </a:pPr>
            <a:r>
              <a:rPr lang="en-US" altLang="en-US" b="1" dirty="0">
                <a:solidFill>
                  <a:srgbClr val="FF0000"/>
                </a:solidFill>
                <a:latin typeface="Times New Roman" panose="02020603050405020304" pitchFamily="18" charset="0"/>
                <a:cs typeface="Times New Roman" panose="02020603050405020304" pitchFamily="18" charset="0"/>
              </a:rPr>
              <a:t>3S Technology</a:t>
            </a:r>
          </a:p>
          <a:p>
            <a:pPr algn="r" rtl="1">
              <a:lnSpc>
                <a:spcPct val="200000"/>
              </a:lnSpc>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smtClean="0">
                <a:solidFill>
                  <a:srgbClr val="FF0000"/>
                </a:solidFill>
                <a:latin typeface="Times New Roman" panose="02020603050405020304" pitchFamily="18" charset="0"/>
                <a:cs typeface="Times New Roman" panose="02020603050405020304" pitchFamily="18" charset="0"/>
              </a:rPr>
              <a:t> GPS</a:t>
            </a:r>
          </a:p>
          <a:p>
            <a:pPr algn="r" rtl="1">
              <a:lnSpc>
                <a:spcPct val="200000"/>
              </a:lnSpc>
            </a:pPr>
            <a:r>
              <a:rPr lang="en-US" altLang="en-US" b="1" dirty="0" smtClean="0">
                <a:solidFill>
                  <a:srgbClr val="FF0000"/>
                </a:solidFill>
                <a:latin typeface="Times New Roman" panose="02020603050405020304" pitchFamily="18" charset="0"/>
                <a:cs typeface="Times New Roman" panose="02020603050405020304" pitchFamily="18" charset="0"/>
              </a:rPr>
              <a:t>GIS</a:t>
            </a:r>
            <a:endParaRPr lang="en-US" altLang="en-US" b="1" dirty="0">
              <a:solidFill>
                <a:srgbClr val="FF0000"/>
              </a:solidFill>
              <a:latin typeface="Times New Roman" panose="02020603050405020304" pitchFamily="18" charset="0"/>
              <a:cs typeface="Times New Roman" panose="02020603050405020304" pitchFamily="18" charset="0"/>
            </a:endParaRPr>
          </a:p>
          <a:p>
            <a:pPr algn="r" rtl="1">
              <a:lnSpc>
                <a:spcPct val="200000"/>
              </a:lnSpc>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smtClean="0">
                <a:solidFill>
                  <a:srgbClr val="FF0000"/>
                </a:solidFill>
                <a:latin typeface="Times New Roman" panose="02020603050405020304" pitchFamily="18" charset="0"/>
                <a:cs typeface="Times New Roman" panose="02020603050405020304" pitchFamily="18" charset="0"/>
              </a:rPr>
              <a:t>RS</a:t>
            </a:r>
            <a:endParaRPr lang="fa-IR" altLang="en-US" b="1" dirty="0" smtClean="0">
              <a:solidFill>
                <a:srgbClr val="FF0000"/>
              </a:solidFill>
              <a:latin typeface="Times New Roman" panose="02020603050405020304" pitchFamily="18" charset="0"/>
              <a:cs typeface="Times New Roman" panose="02020603050405020304" pitchFamily="18" charset="0"/>
            </a:endParaRPr>
          </a:p>
          <a:p>
            <a:pPr algn="r" rtl="1">
              <a:lnSpc>
                <a:spcPct val="200000"/>
              </a:lnSpc>
            </a:pPr>
            <a:r>
              <a:rPr lang="fa-IR" altLang="en-US" sz="1600" b="1" dirty="0" smtClean="0">
                <a:solidFill>
                  <a:srgbClr val="FF0000"/>
                </a:solidFill>
                <a:cs typeface="B Titr" panose="00000700000000000000" pitchFamily="2" charset="-78"/>
              </a:rPr>
              <a:t>عکس </a:t>
            </a:r>
            <a:r>
              <a:rPr lang="fa-IR" altLang="en-US" sz="1600" b="1" dirty="0">
                <a:solidFill>
                  <a:srgbClr val="FF0000"/>
                </a:solidFill>
                <a:cs typeface="B Titr" panose="00000700000000000000" pitchFamily="2" charset="-78"/>
              </a:rPr>
              <a:t>های هوائی</a:t>
            </a:r>
          </a:p>
          <a:p>
            <a:pPr algn="r" rtl="1">
              <a:lnSpc>
                <a:spcPct val="200000"/>
              </a:lnSpc>
            </a:pPr>
            <a:r>
              <a:rPr lang="fa-IR" altLang="en-US" sz="1600" b="1" dirty="0">
                <a:solidFill>
                  <a:srgbClr val="FF0000"/>
                </a:solidFill>
                <a:cs typeface="B Titr" panose="00000700000000000000" pitchFamily="2" charset="-78"/>
              </a:rPr>
              <a:t>تصاویر ماهواره ای</a:t>
            </a:r>
            <a:endParaRPr lang="fa-IR" sz="1600" b="1" dirty="0">
              <a:solidFill>
                <a:srgbClr val="FF0000"/>
              </a:solidFill>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275" y="1228059"/>
            <a:ext cx="3048000" cy="2033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4436" y="3671750"/>
            <a:ext cx="3990109"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1" name="Straight Arrow Connector 10"/>
          <p:cNvCxnSpPr/>
          <p:nvPr/>
        </p:nvCxnSpPr>
        <p:spPr bwMode="auto">
          <a:xfrm>
            <a:off x="2091081" y="2971800"/>
            <a:ext cx="373355" cy="79826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bwMode="auto">
          <a:xfrm>
            <a:off x="2321770" y="2698242"/>
            <a:ext cx="3926630" cy="973508"/>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460663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18</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smtClean="0">
                <a:solidFill>
                  <a:srgbClr val="FF0000"/>
                </a:solidFill>
                <a:cs typeface="B Titr" panose="00000700000000000000" pitchFamily="2" charset="-78"/>
              </a:rPr>
              <a:t>انواع گیرنده های مناسب</a:t>
            </a:r>
            <a:endParaRPr lang="fa-IR" b="1" dirty="0">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sp>
        <p:nvSpPr>
          <p:cNvPr id="17" name="Rectangle 16"/>
          <p:cNvSpPr/>
          <p:nvPr/>
        </p:nvSpPr>
        <p:spPr>
          <a:xfrm>
            <a:off x="6149745" y="1271496"/>
            <a:ext cx="2667000" cy="577081"/>
          </a:xfrm>
          <a:prstGeom prst="rect">
            <a:avLst/>
          </a:prstGeom>
        </p:spPr>
        <p:txBody>
          <a:bodyPr wrap="square">
            <a:spAutoFit/>
          </a:bodyPr>
          <a:lstStyle/>
          <a:p>
            <a:pPr algn="r">
              <a:lnSpc>
                <a:spcPct val="200000"/>
              </a:lnSpc>
              <a:defRPr/>
            </a:pPr>
            <a:r>
              <a:rPr lang="fa-IR" dirty="0" smtClean="0">
                <a:cs typeface="B Titr" panose="00000700000000000000" pitchFamily="2" charset="-78"/>
              </a:rPr>
              <a:t>1- تک فرکانسه یا دستی</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1647" y="1439499"/>
            <a:ext cx="1828800" cy="18288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0502" y="1484827"/>
            <a:ext cx="1828800" cy="18288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484827"/>
            <a:ext cx="1828800" cy="1828800"/>
          </a:xfrm>
          <a:prstGeom prst="rect">
            <a:avLst/>
          </a:prstGeom>
        </p:spPr>
      </p:pic>
      <p:sp>
        <p:nvSpPr>
          <p:cNvPr id="21" name="Rectangle 20"/>
          <p:cNvSpPr/>
          <p:nvPr/>
        </p:nvSpPr>
        <p:spPr>
          <a:xfrm>
            <a:off x="6204330" y="3450497"/>
            <a:ext cx="2667000" cy="577081"/>
          </a:xfrm>
          <a:prstGeom prst="rect">
            <a:avLst/>
          </a:prstGeom>
        </p:spPr>
        <p:txBody>
          <a:bodyPr wrap="square">
            <a:spAutoFit/>
          </a:bodyPr>
          <a:lstStyle/>
          <a:p>
            <a:pPr algn="r">
              <a:lnSpc>
                <a:spcPct val="200000"/>
              </a:lnSpc>
              <a:defRPr/>
            </a:pPr>
            <a:r>
              <a:rPr lang="fa-IR" dirty="0" smtClean="0">
                <a:cs typeface="B Titr" panose="00000700000000000000" pitchFamily="2" charset="-78"/>
              </a:rPr>
              <a:t>2- چند فرکانسه</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 y="3500512"/>
            <a:ext cx="2743200" cy="2743200"/>
          </a:xfrm>
          <a:prstGeom prst="rect">
            <a:avLst/>
          </a:prstGeom>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26506" t="5239" r="23526" b="3096"/>
          <a:stretch/>
        </p:blipFill>
        <p:spPr>
          <a:xfrm>
            <a:off x="3226033" y="3739037"/>
            <a:ext cx="2286000" cy="2514601"/>
          </a:xfrm>
          <a:prstGeom prst="rect">
            <a:avLst/>
          </a:prstGeom>
        </p:spPr>
      </p:pic>
      <p:sp>
        <p:nvSpPr>
          <p:cNvPr id="31" name="Rectangle 30"/>
          <p:cNvSpPr/>
          <p:nvPr/>
        </p:nvSpPr>
        <p:spPr>
          <a:xfrm>
            <a:off x="6092051" y="5941548"/>
            <a:ext cx="2244525" cy="369332"/>
          </a:xfrm>
          <a:prstGeom prst="rect">
            <a:avLst/>
          </a:prstGeom>
        </p:spPr>
        <p:txBody>
          <a:bodyPr wrap="none">
            <a:spAutoFit/>
          </a:bodyPr>
          <a:lstStyle/>
          <a:p>
            <a:pPr algn="ctr"/>
            <a:r>
              <a:rPr lang="fa-IR" dirty="0" smtClean="0">
                <a:cs typeface="B Titr" panose="00000700000000000000" pitchFamily="2" charset="-78"/>
              </a:rPr>
              <a:t>تفاوت: دقت و سرعت عمل</a:t>
            </a:r>
            <a:endParaRPr lang="en-US" dirty="0">
              <a:cs typeface="B Titr" panose="00000700000000000000" pitchFamily="2" charset="-78"/>
            </a:endParaRPr>
          </a:p>
        </p:txBody>
      </p:sp>
      <p:cxnSp>
        <p:nvCxnSpPr>
          <p:cNvPr id="33" name="Straight Arrow Connector 32"/>
          <p:cNvCxnSpPr/>
          <p:nvPr/>
        </p:nvCxnSpPr>
        <p:spPr bwMode="auto">
          <a:xfrm>
            <a:off x="7391400" y="4027578"/>
            <a:ext cx="0" cy="110338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Connector 33"/>
          <p:cNvCxnSpPr/>
          <p:nvPr/>
        </p:nvCxnSpPr>
        <p:spPr>
          <a:xfrm>
            <a:off x="5750859" y="5809774"/>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768276" y="6379478"/>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Freeform 150"/>
          <p:cNvSpPr>
            <a:spLocks/>
          </p:cNvSpPr>
          <p:nvPr/>
        </p:nvSpPr>
        <p:spPr bwMode="auto">
          <a:xfrm>
            <a:off x="8642576" y="5878388"/>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spTree>
    <p:extLst>
      <p:ext uri="{BB962C8B-B14F-4D97-AF65-F5344CB8AC3E}">
        <p14:creationId xmlns:p14="http://schemas.microsoft.com/office/powerpoint/2010/main" val="39307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19</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sp>
        <p:nvSpPr>
          <p:cNvPr id="20" name="Rectangle 19"/>
          <p:cNvSpPr/>
          <p:nvPr/>
        </p:nvSpPr>
        <p:spPr>
          <a:xfrm>
            <a:off x="2901712" y="914400"/>
            <a:ext cx="5480287" cy="4571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22" name="Rectangle 21"/>
          <p:cNvSpPr/>
          <p:nvPr/>
        </p:nvSpPr>
        <p:spPr>
          <a:xfrm flipV="1">
            <a:off x="2378968" y="1066800"/>
            <a:ext cx="6003032" cy="4617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24" name="Rectangle 39"/>
          <p:cNvSpPr>
            <a:spLocks noChangeArrowheads="1"/>
          </p:cNvSpPr>
          <p:nvPr/>
        </p:nvSpPr>
        <p:spPr bwMode="auto">
          <a:xfrm>
            <a:off x="6596485" y="2248774"/>
            <a:ext cx="1861901" cy="338554"/>
          </a:xfrm>
          <a:prstGeom prst="rect">
            <a:avLst/>
          </a:prstGeom>
          <a:gradFill rotWithShape="1">
            <a:gsLst>
              <a:gs pos="0">
                <a:srgbClr val="FF0000"/>
              </a:gs>
              <a:gs pos="100000">
                <a:srgbClr val="800000"/>
              </a:gs>
            </a:gsLst>
            <a:lin ang="13500000" scaled="1"/>
          </a:gra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chor="ctr"/>
          <a:lstStyle/>
          <a:p>
            <a:pPr algn="ctr" rtl="1"/>
            <a:r>
              <a:rPr lang="fa-IR" sz="1600" b="1" dirty="0" smtClean="0">
                <a:cs typeface="B Titr" panose="00000700000000000000" pitchFamily="2" charset="-78"/>
              </a:rPr>
              <a:t>عکس هوایی</a:t>
            </a:r>
            <a:endParaRPr lang="fa-IR" sz="1600" b="1" dirty="0">
              <a:cs typeface="B Titr" panose="00000700000000000000" pitchFamily="2" charset="-78"/>
            </a:endParaRPr>
          </a:p>
        </p:txBody>
      </p:sp>
      <p:cxnSp>
        <p:nvCxnSpPr>
          <p:cNvPr id="25" name="Elbow Connector 24"/>
          <p:cNvCxnSpPr/>
          <p:nvPr/>
        </p:nvCxnSpPr>
        <p:spPr>
          <a:xfrm rot="10800000">
            <a:off x="5555298" y="1656109"/>
            <a:ext cx="998209" cy="918344"/>
          </a:xfrm>
          <a:prstGeom prst="bentConnector3">
            <a:avLst/>
          </a:prstGeom>
          <a:ln>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26" name="Elbow Connector 25"/>
          <p:cNvCxnSpPr/>
          <p:nvPr/>
        </p:nvCxnSpPr>
        <p:spPr>
          <a:xfrm rot="10800000" flipV="1">
            <a:off x="5555298" y="2235892"/>
            <a:ext cx="998210" cy="874797"/>
          </a:xfrm>
          <a:prstGeom prst="bentConnector3">
            <a:avLst/>
          </a:prstGeom>
          <a:ln>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37" name="Rectangle 36"/>
          <p:cNvSpPr/>
          <p:nvPr/>
        </p:nvSpPr>
        <p:spPr>
          <a:xfrm>
            <a:off x="4571637" y="1327595"/>
            <a:ext cx="941283" cy="523220"/>
          </a:xfrm>
          <a:prstGeom prst="rect">
            <a:avLst/>
          </a:prstGeom>
        </p:spPr>
        <p:txBody>
          <a:bodyPr wrap="none">
            <a:spAutoFit/>
          </a:bodyPr>
          <a:lstStyle/>
          <a:p>
            <a:r>
              <a:rPr lang="fa-IR" sz="2800" dirty="0" smtClean="0">
                <a:latin typeface="Times New Roman" panose="02020603050405020304" pitchFamily="18" charset="0"/>
                <a:ea typeface="Calibri" panose="020F0502020204030204" pitchFamily="34" charset="0"/>
                <a:cs typeface="B Mitra" panose="00000400000000000000" pitchFamily="2" charset="-78"/>
              </a:rPr>
              <a:t>مقدمات</a:t>
            </a:r>
            <a:endParaRPr lang="en-US" sz="2800" dirty="0"/>
          </a:p>
        </p:txBody>
      </p:sp>
      <p:sp>
        <p:nvSpPr>
          <p:cNvPr id="3" name="Rectangle 2"/>
          <p:cNvSpPr/>
          <p:nvPr/>
        </p:nvSpPr>
        <p:spPr>
          <a:xfrm>
            <a:off x="4839928" y="330230"/>
            <a:ext cx="2058577" cy="461665"/>
          </a:xfrm>
          <a:prstGeom prst="rect">
            <a:avLst/>
          </a:prstGeom>
        </p:spPr>
        <p:txBody>
          <a:bodyPr wrap="none">
            <a:spAutoFit/>
          </a:bodyPr>
          <a:lstStyle/>
          <a:p>
            <a:r>
              <a:rPr lang="fa-IR" altLang="fa-IR"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r="5400000" sy="-100000" algn="bl" rotWithShape="0"/>
                </a:effectLst>
                <a:cs typeface="B Titr" panose="00000700000000000000" pitchFamily="2" charset="-78"/>
              </a:rPr>
              <a:t>عکس های هوایی</a:t>
            </a:r>
            <a:endParaRPr lang="en-US" sz="2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r="5400000" sy="-100000" algn="bl" rotWithShape="0"/>
              </a:effectLst>
              <a:cs typeface="B Titr" panose="00000700000000000000" pitchFamily="2" charset="-78"/>
            </a:endParaRPr>
          </a:p>
        </p:txBody>
      </p:sp>
      <p:sp>
        <p:nvSpPr>
          <p:cNvPr id="39" name="Rectangle 38"/>
          <p:cNvSpPr/>
          <p:nvPr/>
        </p:nvSpPr>
        <p:spPr>
          <a:xfrm>
            <a:off x="2219319" y="2797727"/>
            <a:ext cx="3363421" cy="523220"/>
          </a:xfrm>
          <a:prstGeom prst="rect">
            <a:avLst/>
          </a:prstGeom>
        </p:spPr>
        <p:txBody>
          <a:bodyPr wrap="none">
            <a:spAutoFit/>
          </a:bodyPr>
          <a:lstStyle/>
          <a:p>
            <a:r>
              <a:rPr lang="fa-IR" sz="2800" dirty="0" smtClean="0">
                <a:latin typeface="Times New Roman" panose="02020603050405020304" pitchFamily="18" charset="0"/>
                <a:ea typeface="Calibri" panose="020F0502020204030204" pitchFamily="34" charset="0"/>
                <a:cs typeface="B Mitra" panose="00000400000000000000" pitchFamily="2" charset="-78"/>
              </a:rPr>
              <a:t>مزایا و معایب عکس های هوایی</a:t>
            </a:r>
            <a:endParaRPr lang="en-US" sz="2800" dirty="0"/>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705" y="3480536"/>
            <a:ext cx="2334430" cy="305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3984" y="3926279"/>
            <a:ext cx="4012172" cy="2403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64280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381" y="1109205"/>
            <a:ext cx="6630325" cy="4591691"/>
          </a:xfrm>
          <a:prstGeom prst="rect">
            <a:avLst/>
          </a:prstGeom>
        </p:spPr>
      </p:pic>
      <p:sp>
        <p:nvSpPr>
          <p:cNvPr id="41" name="Rectangle 40"/>
          <p:cNvSpPr/>
          <p:nvPr/>
        </p:nvSpPr>
        <p:spPr bwMode="auto">
          <a:xfrm>
            <a:off x="152400" y="0"/>
            <a:ext cx="8610600" cy="11331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41"/>
          <p:cNvSpPr/>
          <p:nvPr/>
        </p:nvSpPr>
        <p:spPr bwMode="auto">
          <a:xfrm>
            <a:off x="152400" y="5724845"/>
            <a:ext cx="8839200" cy="98075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081" y="5108758"/>
            <a:ext cx="6407237" cy="592138"/>
          </a:xfrm>
          <a:prstGeom prst="rect">
            <a:avLst/>
          </a:prstGeom>
        </p:spPr>
      </p:pic>
    </p:spTree>
    <p:extLst>
      <p:ext uri="{BB962C8B-B14F-4D97-AF65-F5344CB8AC3E}">
        <p14:creationId xmlns:p14="http://schemas.microsoft.com/office/powerpoint/2010/main" val="9047522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20</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594425"/>
            <a:ext cx="5829304" cy="461665"/>
          </a:xfrm>
          <a:prstGeom prst="rect">
            <a:avLst/>
          </a:prstGeom>
          <a:ln>
            <a:noFill/>
          </a:ln>
          <a:effectLst/>
        </p:spPr>
        <p:txBody>
          <a:bodyPr wrap="square">
            <a:spAutoFit/>
          </a:bodyPr>
          <a:lstStyle/>
          <a:p>
            <a:pPr algn="ctr">
              <a:defRPr/>
            </a:pPr>
            <a:r>
              <a:rPr lang="fa-IR" sz="2400" b="1" dirty="0" smtClean="0">
                <a:solidFill>
                  <a:srgbClr val="FF0000"/>
                </a:solidFill>
                <a:effectLst>
                  <a:outerShdw blurRad="50800" dist="38100" dir="5400000" algn="t" rotWithShape="0">
                    <a:prstClr val="black">
                      <a:alpha val="40000"/>
                    </a:prstClr>
                  </a:outerShdw>
                  <a:reflection blurRad="6350" stA="60000" endA="900" endPos="58000" dir="5400000" sy="-100000" algn="bl" rotWithShape="0"/>
                </a:effectLst>
                <a:cs typeface="B Titr" panose="00000700000000000000" pitchFamily="2" charset="-78"/>
              </a:rPr>
              <a:t>انواع عکس های هوایی</a:t>
            </a:r>
            <a:endParaRPr lang="fa-IR" sz="2400" b="1" dirty="0">
              <a:effectLst>
                <a:outerShdw blurRad="50800" dist="38100" dir="5400000" algn="t" rotWithShape="0">
                  <a:prstClr val="black">
                    <a:alpha val="40000"/>
                  </a:prstClr>
                </a:outerShdw>
                <a:reflection blurRad="6350" stA="60000" endA="900" endPos="58000" dir="5400000" sy="-100000" algn="bl" rotWithShape="0"/>
              </a:effectLst>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sp>
        <p:nvSpPr>
          <p:cNvPr id="17" name="Rectangle 16"/>
          <p:cNvSpPr/>
          <p:nvPr/>
        </p:nvSpPr>
        <p:spPr>
          <a:xfrm>
            <a:off x="6149745" y="1271496"/>
            <a:ext cx="2667000" cy="577081"/>
          </a:xfrm>
          <a:prstGeom prst="rect">
            <a:avLst/>
          </a:prstGeom>
        </p:spPr>
        <p:txBody>
          <a:bodyPr wrap="square">
            <a:spAutoFit/>
          </a:bodyPr>
          <a:lstStyle/>
          <a:p>
            <a:pPr algn="r">
              <a:lnSpc>
                <a:spcPct val="200000"/>
              </a:lnSpc>
              <a:defRPr/>
            </a:pPr>
            <a:r>
              <a:rPr lang="fa-IR" dirty="0" smtClean="0">
                <a:cs typeface="B Titr" panose="00000700000000000000" pitchFamily="2" charset="-78"/>
              </a:rPr>
              <a:t>1- عکس های هوایی پوششی</a:t>
            </a:r>
          </a:p>
        </p:txBody>
      </p:sp>
      <p:sp>
        <p:nvSpPr>
          <p:cNvPr id="21" name="Rectangle 20"/>
          <p:cNvSpPr/>
          <p:nvPr/>
        </p:nvSpPr>
        <p:spPr>
          <a:xfrm>
            <a:off x="5840130" y="3925669"/>
            <a:ext cx="2976615" cy="646331"/>
          </a:xfrm>
          <a:prstGeom prst="rect">
            <a:avLst/>
          </a:prstGeom>
        </p:spPr>
        <p:txBody>
          <a:bodyPr wrap="square">
            <a:spAutoFit/>
          </a:bodyPr>
          <a:lstStyle/>
          <a:p>
            <a:pPr algn="r">
              <a:lnSpc>
                <a:spcPct val="200000"/>
              </a:lnSpc>
              <a:defRPr/>
            </a:pPr>
            <a:r>
              <a:rPr lang="fa-IR" dirty="0" smtClean="0">
                <a:cs typeface="B Titr" panose="00000700000000000000" pitchFamily="2" charset="-78"/>
              </a:rPr>
              <a:t>2- </a:t>
            </a:r>
            <a:r>
              <a:rPr lang="fa-IR" dirty="0">
                <a:cs typeface="B Titr" panose="00000700000000000000" pitchFamily="2" charset="-78"/>
              </a:rPr>
              <a:t>عکس های هوایی </a:t>
            </a:r>
            <a:r>
              <a:rPr lang="fa-IR" dirty="0" smtClean="0">
                <a:cs typeface="B Titr" panose="00000700000000000000" pitchFamily="2" charset="-78"/>
              </a:rPr>
              <a:t>غیر پوششی</a:t>
            </a:r>
          </a:p>
        </p:txBody>
      </p:sp>
      <p:cxnSp>
        <p:nvCxnSpPr>
          <p:cNvPr id="35" name="Straight Connector 34"/>
          <p:cNvCxnSpPr/>
          <p:nvPr/>
        </p:nvCxnSpPr>
        <p:spPr>
          <a:xfrm>
            <a:off x="541338" y="3696305"/>
            <a:ext cx="8375252" cy="37495"/>
          </a:xfrm>
          <a:prstGeom prst="line">
            <a:avLst/>
          </a:prstGeom>
          <a:ln>
            <a:solidFill>
              <a:srgbClr val="00FF00"/>
            </a:solidFill>
          </a:ln>
        </p:spPr>
        <p:style>
          <a:lnRef idx="3">
            <a:schemeClr val="accent2"/>
          </a:lnRef>
          <a:fillRef idx="0">
            <a:schemeClr val="accent2"/>
          </a:fillRef>
          <a:effectRef idx="2">
            <a:schemeClr val="accent2"/>
          </a:effectRef>
          <a:fontRef idx="minor">
            <a:schemeClr val="tx1"/>
          </a:fontRef>
        </p:style>
      </p:cxnSp>
      <p:pic>
        <p:nvPicPr>
          <p:cNvPr id="2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5979" y="1406888"/>
            <a:ext cx="3657600" cy="1971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4" name="Picture 1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45979" y="4204801"/>
            <a:ext cx="3657600" cy="19477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558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21</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24966" y="710599"/>
            <a:ext cx="5829304" cy="369332"/>
          </a:xfrm>
          <a:prstGeom prst="rect">
            <a:avLst/>
          </a:prstGeom>
          <a:ln>
            <a:noFill/>
          </a:ln>
          <a:effectLst/>
        </p:spPr>
        <p:txBody>
          <a:bodyPr wrap="square">
            <a:spAutoFit/>
          </a:bodyPr>
          <a:lstStyle/>
          <a:p>
            <a:pPr algn="r" rtl="1">
              <a:defRPr/>
            </a:pPr>
            <a:r>
              <a:rPr lang="fa-IR" altLang="fa-IR" kern="0" dirty="0">
                <a:cs typeface="B Titr" panose="00000700000000000000" pitchFamily="2" charset="-78"/>
              </a:rPr>
              <a:t>راه های اطلاع از وجود عکس های هوائی منطقه ای</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sp>
        <p:nvSpPr>
          <p:cNvPr id="17" name="Rectangle 16"/>
          <p:cNvSpPr/>
          <p:nvPr/>
        </p:nvSpPr>
        <p:spPr>
          <a:xfrm>
            <a:off x="4876800" y="1271496"/>
            <a:ext cx="3939945" cy="577081"/>
          </a:xfrm>
          <a:prstGeom prst="rect">
            <a:avLst/>
          </a:prstGeom>
        </p:spPr>
        <p:txBody>
          <a:bodyPr wrap="square">
            <a:spAutoFit/>
          </a:bodyPr>
          <a:lstStyle/>
          <a:p>
            <a:pPr algn="r">
              <a:lnSpc>
                <a:spcPct val="200000"/>
              </a:lnSpc>
              <a:defRPr/>
            </a:pPr>
            <a:r>
              <a:rPr lang="fa-IR" dirty="0" smtClean="0">
                <a:cs typeface="B Titr" panose="00000700000000000000" pitchFamily="2" charset="-78"/>
              </a:rPr>
              <a:t>1- استفاده از سرشماره عکس </a:t>
            </a:r>
          </a:p>
        </p:txBody>
      </p:sp>
      <p:sp>
        <p:nvSpPr>
          <p:cNvPr id="21" name="Rectangle 20"/>
          <p:cNvSpPr/>
          <p:nvPr/>
        </p:nvSpPr>
        <p:spPr>
          <a:xfrm>
            <a:off x="5840130" y="1848577"/>
            <a:ext cx="2976615" cy="577081"/>
          </a:xfrm>
          <a:prstGeom prst="rect">
            <a:avLst/>
          </a:prstGeom>
        </p:spPr>
        <p:txBody>
          <a:bodyPr wrap="square">
            <a:spAutoFit/>
          </a:bodyPr>
          <a:lstStyle/>
          <a:p>
            <a:pPr algn="r" rtl="1">
              <a:lnSpc>
                <a:spcPct val="200000"/>
              </a:lnSpc>
              <a:defRPr/>
            </a:pPr>
            <a:r>
              <a:rPr lang="fa-IR" dirty="0" smtClean="0">
                <a:cs typeface="B Titr" panose="00000700000000000000" pitchFamily="2" charset="-78"/>
              </a:rPr>
              <a:t>2- استفاده از مختصات </a:t>
            </a:r>
            <a:r>
              <a:rPr lang="en-US" b="1" dirty="0" smtClean="0">
                <a:latin typeface="Times New Roman" panose="02020603050405020304" pitchFamily="18" charset="0"/>
                <a:cs typeface="Times New Roman" panose="02020603050405020304" pitchFamily="18" charset="0"/>
              </a:rPr>
              <a:t>UTM</a:t>
            </a:r>
            <a:endParaRPr lang="fa-IR" b="1" dirty="0" smtClean="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bwMode="auto">
          <a:xfrm flipH="1">
            <a:off x="5410200" y="1676400"/>
            <a:ext cx="8382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Rectangle 7"/>
          <p:cNvSpPr/>
          <p:nvPr/>
        </p:nvSpPr>
        <p:spPr>
          <a:xfrm>
            <a:off x="4311143" y="1408746"/>
            <a:ext cx="1107996" cy="458074"/>
          </a:xfrm>
          <a:prstGeom prst="rect">
            <a:avLst/>
          </a:prstGeom>
        </p:spPr>
        <p:txBody>
          <a:bodyPr wrap="none">
            <a:spAutoFit/>
          </a:bodyPr>
          <a:lstStyle/>
          <a:p>
            <a:pPr algn="r" rtl="1">
              <a:lnSpc>
                <a:spcPct val="150000"/>
              </a:lnSpc>
              <a:defRPr/>
            </a:pPr>
            <a:r>
              <a:rPr lang="fa-IR" altLang="fa-IR" kern="0" dirty="0">
                <a:solidFill>
                  <a:srgbClr val="FF0000"/>
                </a:solidFill>
                <a:latin typeface="Times New Roman" panose="02020603050405020304" pitchFamily="18" charset="0"/>
                <a:cs typeface="Times New Roman" panose="02020603050405020304" pitchFamily="18" charset="0"/>
              </a:rPr>
              <a:t>10006318</a:t>
            </a:r>
            <a:endParaRPr lang="fa-IR" altLang="fa-IR" sz="2400" kern="0" dirty="0">
              <a:solidFill>
                <a:srgbClr val="FF0000"/>
              </a:solidFill>
              <a:latin typeface="Times New Roman" panose="02020603050405020304" pitchFamily="18" charset="0"/>
              <a:cs typeface="Times New Roman" panose="02020603050405020304" pitchFamily="18" charset="0"/>
            </a:endParaRPr>
          </a:p>
        </p:txBody>
      </p:sp>
      <p:cxnSp>
        <p:nvCxnSpPr>
          <p:cNvPr id="19" name="Straight Arrow Connector 18"/>
          <p:cNvCxnSpPr/>
          <p:nvPr/>
        </p:nvCxnSpPr>
        <p:spPr bwMode="auto">
          <a:xfrm flipH="1">
            <a:off x="5400808" y="2209800"/>
            <a:ext cx="8382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Rectangle 8"/>
          <p:cNvSpPr/>
          <p:nvPr/>
        </p:nvSpPr>
        <p:spPr>
          <a:xfrm>
            <a:off x="4038600" y="2012772"/>
            <a:ext cx="1364476" cy="369332"/>
          </a:xfrm>
          <a:prstGeom prst="rect">
            <a:avLst/>
          </a:prstGeom>
        </p:spPr>
        <p:txBody>
          <a:bodyPr wrap="none">
            <a:spAutoFit/>
          </a:bodyPr>
          <a:lstStyle/>
          <a:p>
            <a:r>
              <a:rPr lang="en-US" altLang="fa-IR" kern="0" dirty="0" smtClean="0">
                <a:solidFill>
                  <a:srgbClr val="00B050"/>
                </a:solidFill>
                <a:latin typeface="Times New Roman" panose="02020603050405020304" pitchFamily="18" charset="0"/>
                <a:cs typeface="Times New Roman" panose="02020603050405020304" pitchFamily="18" charset="0"/>
              </a:rPr>
              <a:t>X#Y#ZONE</a:t>
            </a:r>
            <a:endParaRPr lang="en-US" dirty="0"/>
          </a:p>
        </p:txBody>
      </p:sp>
      <p:cxnSp>
        <p:nvCxnSpPr>
          <p:cNvPr id="11" name="Straight Arrow Connector 10"/>
          <p:cNvCxnSpPr/>
          <p:nvPr/>
        </p:nvCxnSpPr>
        <p:spPr bwMode="auto">
          <a:xfrm>
            <a:off x="4798055" y="2413648"/>
            <a:ext cx="0" cy="5742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2" name="Rectangle 11"/>
          <p:cNvSpPr/>
          <p:nvPr/>
        </p:nvSpPr>
        <p:spPr>
          <a:xfrm>
            <a:off x="3657066" y="3029043"/>
            <a:ext cx="2335896" cy="338554"/>
          </a:xfrm>
          <a:prstGeom prst="rect">
            <a:avLst/>
          </a:prstGeom>
        </p:spPr>
        <p:txBody>
          <a:bodyPr wrap="none">
            <a:spAutoFit/>
          </a:bodyPr>
          <a:lstStyle/>
          <a:p>
            <a:r>
              <a:rPr lang="fa-IR" sz="1600" dirty="0" smtClean="0">
                <a:cs typeface="B Titr" panose="00000700000000000000" pitchFamily="2" charset="-78"/>
              </a:rPr>
              <a:t>(به این صورت نوشته می شود)</a:t>
            </a:r>
            <a:endParaRPr lang="en-US" sz="1600" dirty="0">
              <a:cs typeface="B Titr" panose="00000700000000000000" pitchFamily="2" charset="-78"/>
            </a:endParaRPr>
          </a:p>
        </p:txBody>
      </p:sp>
      <p:sp>
        <p:nvSpPr>
          <p:cNvPr id="14" name="Rectangle 13"/>
          <p:cNvSpPr/>
          <p:nvPr/>
        </p:nvSpPr>
        <p:spPr>
          <a:xfrm>
            <a:off x="775131" y="1932801"/>
            <a:ext cx="2826415" cy="498663"/>
          </a:xfrm>
          <a:prstGeom prst="rect">
            <a:avLst/>
          </a:prstGeom>
        </p:spPr>
        <p:txBody>
          <a:bodyPr wrap="none">
            <a:spAutoFit/>
          </a:bodyPr>
          <a:lstStyle/>
          <a:p>
            <a:pPr lvl="1" algn="r" rtl="1">
              <a:lnSpc>
                <a:spcPct val="150000"/>
              </a:lnSpc>
              <a:defRPr/>
            </a:pPr>
            <a:r>
              <a:rPr lang="fa-IR" altLang="fa-IR" sz="2000" kern="0" dirty="0" smtClean="0">
                <a:solidFill>
                  <a:srgbClr val="00B050"/>
                </a:solidFill>
                <a:latin typeface="Times New Roman" panose="02020603050405020304" pitchFamily="18" charset="0"/>
                <a:cs typeface="Times New Roman" panose="02020603050405020304" pitchFamily="18" charset="0"/>
              </a:rPr>
              <a:t>40#3893357#264447</a:t>
            </a:r>
            <a:endParaRPr lang="fa-IR" altLang="fa-IR" sz="2000" kern="0" dirty="0">
              <a:solidFill>
                <a:srgbClr val="00B050"/>
              </a:solidFill>
              <a:latin typeface="Times New Roman" panose="02020603050405020304" pitchFamily="18" charset="0"/>
              <a:cs typeface="Times New Roman" panose="02020603050405020304" pitchFamily="18" charset="0"/>
            </a:endParaRPr>
          </a:p>
        </p:txBody>
      </p:sp>
      <p:cxnSp>
        <p:nvCxnSpPr>
          <p:cNvPr id="25" name="Straight Arrow Connector 24"/>
          <p:cNvCxnSpPr/>
          <p:nvPr/>
        </p:nvCxnSpPr>
        <p:spPr bwMode="auto">
          <a:xfrm>
            <a:off x="2209800" y="2425658"/>
            <a:ext cx="0" cy="264702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Rectangle 27"/>
          <p:cNvSpPr/>
          <p:nvPr/>
        </p:nvSpPr>
        <p:spPr>
          <a:xfrm>
            <a:off x="489617" y="5179204"/>
            <a:ext cx="3440365" cy="338554"/>
          </a:xfrm>
          <a:prstGeom prst="rect">
            <a:avLst/>
          </a:prstGeom>
        </p:spPr>
        <p:txBody>
          <a:bodyPr wrap="none">
            <a:spAutoFit/>
          </a:bodyPr>
          <a:lstStyle/>
          <a:p>
            <a:pPr algn="r" rtl="1"/>
            <a:r>
              <a:rPr lang="fa-IR" sz="1600" dirty="0" smtClean="0">
                <a:cs typeface="B Titr" panose="00000700000000000000" pitchFamily="2" charset="-78"/>
              </a:rPr>
              <a:t>(در ایران </a:t>
            </a:r>
            <a:r>
              <a:rPr lang="en-US" sz="1600" b="1" dirty="0" smtClean="0">
                <a:latin typeface="Times New Roman" panose="02020603050405020304" pitchFamily="18" charset="0"/>
                <a:cs typeface="Times New Roman" panose="02020603050405020304" pitchFamily="18" charset="0"/>
              </a:rPr>
              <a:t>X</a:t>
            </a:r>
            <a:r>
              <a:rPr lang="fa-IR" sz="1600" dirty="0" smtClean="0">
                <a:cs typeface="B Titr" panose="00000700000000000000" pitchFamily="2" charset="-78"/>
              </a:rPr>
              <a:t> شش رقمی و </a:t>
            </a:r>
            <a:r>
              <a:rPr lang="en-US" sz="1600" b="1" dirty="0" smtClean="0">
                <a:latin typeface="Times New Roman" panose="02020603050405020304" pitchFamily="18" charset="0"/>
                <a:cs typeface="Times New Roman" panose="02020603050405020304" pitchFamily="18" charset="0"/>
              </a:rPr>
              <a:t>Y</a:t>
            </a:r>
            <a:r>
              <a:rPr lang="fa-IR" sz="1600" dirty="0" smtClean="0">
                <a:cs typeface="B Titr" panose="00000700000000000000" pitchFamily="2" charset="-78"/>
              </a:rPr>
              <a:t> هفت رقمی است)</a:t>
            </a:r>
            <a:endParaRPr lang="en-US" sz="1600" dirty="0">
              <a:cs typeface="B Titr" panose="00000700000000000000" pitchFamily="2" charset="-78"/>
            </a:endParaRPr>
          </a:p>
        </p:txBody>
      </p:sp>
      <p:cxnSp>
        <p:nvCxnSpPr>
          <p:cNvPr id="29" name="Straight Arrow Connector 28"/>
          <p:cNvCxnSpPr/>
          <p:nvPr/>
        </p:nvCxnSpPr>
        <p:spPr bwMode="auto">
          <a:xfrm flipH="1">
            <a:off x="3200400" y="2209800"/>
            <a:ext cx="838200"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7860" y="3907402"/>
            <a:ext cx="3352066" cy="25603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17248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22</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764288" y="697469"/>
            <a:ext cx="5829304" cy="369332"/>
          </a:xfrm>
          <a:prstGeom prst="rect">
            <a:avLst/>
          </a:prstGeom>
          <a:ln>
            <a:noFill/>
          </a:ln>
          <a:effectLst/>
        </p:spPr>
        <p:txBody>
          <a:bodyPr wrap="square">
            <a:spAutoFit/>
          </a:bodyPr>
          <a:lstStyle/>
          <a:p>
            <a:pPr algn="ctr"/>
            <a:r>
              <a:rPr lang="fa-IR" altLang="fa-IR" b="1" dirty="0">
                <a:cs typeface="B Titr" panose="00000700000000000000" pitchFamily="2" charset="-78"/>
              </a:rPr>
              <a:t>محصولات سازمان نقشه برداری کشور</a:t>
            </a: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r="5400000" sy="-100000" algn="bl" rotWithShape="0"/>
              </a:effectLst>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22" name="Straight Connector 21"/>
          <p:cNvCxnSpPr/>
          <p:nvPr/>
        </p:nvCxnSpPr>
        <p:spPr>
          <a:xfrm>
            <a:off x="2804160" y="5334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4" name="Content Placeholder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506686" y="2316480"/>
            <a:ext cx="8180114" cy="2560320"/>
          </a:xfrm>
          <a:prstGeom prst="rect">
            <a:avLst/>
          </a:prstGeom>
        </p:spPr>
      </p:pic>
      <p:sp>
        <p:nvSpPr>
          <p:cNvPr id="26" name="Rectangle 25"/>
          <p:cNvSpPr/>
          <p:nvPr/>
        </p:nvSpPr>
        <p:spPr>
          <a:xfrm flipV="1">
            <a:off x="1905000" y="2150672"/>
            <a:ext cx="6003032" cy="4617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27" name="Rectangle 26"/>
          <p:cNvSpPr/>
          <p:nvPr/>
        </p:nvSpPr>
        <p:spPr>
          <a:xfrm>
            <a:off x="2215913" y="2011681"/>
            <a:ext cx="5480287" cy="4571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30" name="Rectangle 29"/>
          <p:cNvSpPr/>
          <p:nvPr/>
        </p:nvSpPr>
        <p:spPr>
          <a:xfrm flipV="1">
            <a:off x="1954540" y="5081060"/>
            <a:ext cx="6003032" cy="4617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31" name="Rectangle 30"/>
          <p:cNvSpPr/>
          <p:nvPr/>
        </p:nvSpPr>
        <p:spPr>
          <a:xfrm>
            <a:off x="2215913" y="5181600"/>
            <a:ext cx="5480287" cy="4571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Tree>
    <p:extLst>
      <p:ext uri="{BB962C8B-B14F-4D97-AF65-F5344CB8AC3E}">
        <p14:creationId xmlns:p14="http://schemas.microsoft.com/office/powerpoint/2010/main" val="8807853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23</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764288" y="697469"/>
            <a:ext cx="5829304" cy="369332"/>
          </a:xfrm>
          <a:prstGeom prst="rect">
            <a:avLst/>
          </a:prstGeom>
          <a:ln>
            <a:noFill/>
          </a:ln>
          <a:effectLst/>
        </p:spPr>
        <p:txBody>
          <a:bodyPr wrap="square">
            <a:spAutoFit/>
          </a:bodyPr>
          <a:lstStyle/>
          <a:p>
            <a:pPr algn="ctr"/>
            <a:r>
              <a:rPr lang="fa-IR" altLang="fa-IR" b="1" dirty="0">
                <a:cs typeface="B Titr" panose="00000700000000000000" pitchFamily="2" charset="-78"/>
              </a:rPr>
              <a:t>محصولات سازمان نقشه برداری کشور</a:t>
            </a:r>
            <a:endParaRPr lang="en-US"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reflection blurRad="6350" stA="55000" endA="50" endPos="85000" dir="5400000" sy="-100000" algn="bl" rotWithShape="0"/>
              </a:effectLst>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22" name="Straight Connector 21"/>
          <p:cNvCxnSpPr/>
          <p:nvPr/>
        </p:nvCxnSpPr>
        <p:spPr>
          <a:xfrm>
            <a:off x="2804160" y="5334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flipV="1">
            <a:off x="1905000" y="2150672"/>
            <a:ext cx="6003032" cy="4617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27" name="Rectangle 26"/>
          <p:cNvSpPr/>
          <p:nvPr/>
        </p:nvSpPr>
        <p:spPr>
          <a:xfrm>
            <a:off x="2215913" y="2011681"/>
            <a:ext cx="5480287" cy="4571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30" name="Rectangle 29"/>
          <p:cNvSpPr/>
          <p:nvPr/>
        </p:nvSpPr>
        <p:spPr>
          <a:xfrm flipV="1">
            <a:off x="1954540" y="5081060"/>
            <a:ext cx="6003032" cy="46177"/>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sp>
        <p:nvSpPr>
          <p:cNvPr id="31" name="Rectangle 30"/>
          <p:cNvSpPr/>
          <p:nvPr/>
        </p:nvSpPr>
        <p:spPr>
          <a:xfrm>
            <a:off x="2215913" y="5181600"/>
            <a:ext cx="5480287" cy="45719"/>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rtlCol="0" anchor="ctr">
            <a:sp3d extrusionH="57150">
              <a:bevelT w="38100" h="38100"/>
            </a:sp3d>
          </a:bodyPr>
          <a:lstStyle/>
          <a:p>
            <a:pPr algn="ct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1365006"/>
            <a:ext cx="8991600" cy="4502393"/>
          </a:xfrm>
          <a:prstGeom prst="rect">
            <a:avLst/>
          </a:prstGeom>
        </p:spPr>
      </p:pic>
    </p:spTree>
    <p:extLst>
      <p:ext uri="{BB962C8B-B14F-4D97-AF65-F5344CB8AC3E}">
        <p14:creationId xmlns:p14="http://schemas.microsoft.com/office/powerpoint/2010/main" val="38450702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24</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424966" y="710599"/>
            <a:ext cx="5829304" cy="369332"/>
          </a:xfrm>
          <a:prstGeom prst="rect">
            <a:avLst/>
          </a:prstGeom>
          <a:ln>
            <a:noFill/>
          </a:ln>
          <a:effectLst/>
        </p:spPr>
        <p:txBody>
          <a:bodyPr wrap="square">
            <a:spAutoFit/>
          </a:bodyPr>
          <a:lstStyle/>
          <a:p>
            <a:pPr algn="ctr" rtl="1">
              <a:defRPr/>
            </a:pPr>
            <a:r>
              <a:rPr lang="fa-IR" altLang="fa-IR" kern="0" dirty="0" smtClean="0">
                <a:cs typeface="B Titr" panose="00000700000000000000" pitchFamily="2" charset="-78"/>
              </a:rPr>
              <a:t>چگونگی تهیه عکس های هوایی</a:t>
            </a:r>
            <a:endParaRPr lang="fa-IR" altLang="fa-IR" kern="0" dirty="0">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sp>
        <p:nvSpPr>
          <p:cNvPr id="17" name="Rectangle 16"/>
          <p:cNvSpPr/>
          <p:nvPr/>
        </p:nvSpPr>
        <p:spPr>
          <a:xfrm>
            <a:off x="2392309" y="1505870"/>
            <a:ext cx="6391779" cy="369332"/>
          </a:xfrm>
          <a:prstGeom prst="rect">
            <a:avLst/>
          </a:prstGeom>
        </p:spPr>
        <p:txBody>
          <a:bodyPr wrap="square">
            <a:spAutoFit/>
          </a:bodyPr>
          <a:lstStyle/>
          <a:p>
            <a:pPr algn="r"/>
            <a:r>
              <a:rPr lang="fa-IR" altLang="fa-IR" dirty="0" smtClean="0">
                <a:cs typeface="B Titr" panose="00000700000000000000" pitchFamily="2" charset="-78"/>
              </a:rPr>
              <a:t>1- پورتال </a:t>
            </a:r>
            <a:r>
              <a:rPr lang="fa-IR" altLang="fa-IR" dirty="0">
                <a:cs typeface="B Titr" panose="00000700000000000000" pitchFamily="2" charset="-78"/>
              </a:rPr>
              <a:t>زیرساخت داده های مکانی ملی سازمان نقشه برداری </a:t>
            </a:r>
            <a:r>
              <a:rPr lang="fa-IR" altLang="fa-IR" dirty="0" smtClean="0">
                <a:cs typeface="B Titr" panose="00000700000000000000" pitchFamily="2" charset="-78"/>
              </a:rPr>
              <a:t>کشور</a:t>
            </a:r>
            <a:endParaRPr lang="fa-IR" altLang="fa-IR" dirty="0">
              <a:cs typeface="B Titr" panose="00000700000000000000" pitchFamily="2" charset="-78"/>
            </a:endParaRPr>
          </a:p>
        </p:txBody>
      </p:sp>
      <p:sp>
        <p:nvSpPr>
          <p:cNvPr id="5" name="Rectangle 4"/>
          <p:cNvSpPr/>
          <p:nvPr/>
        </p:nvSpPr>
        <p:spPr>
          <a:xfrm>
            <a:off x="1992603" y="2488501"/>
            <a:ext cx="2415593" cy="400110"/>
          </a:xfrm>
          <a:prstGeom prst="rect">
            <a:avLst/>
          </a:prstGeom>
        </p:spPr>
        <p:txBody>
          <a:bodyPr wrap="square">
            <a:spAutoFit/>
          </a:bodyPr>
          <a:lstStyle/>
          <a:p>
            <a:r>
              <a:rPr lang="en-US" altLang="fa-IR" sz="2000" dirty="0" smtClean="0">
                <a:solidFill>
                  <a:srgbClr val="FF0000"/>
                </a:solidFill>
                <a:latin typeface="Times New Roman" panose="02020603050405020304" pitchFamily="18" charset="0"/>
                <a:cs typeface="Times New Roman" panose="02020603050405020304" pitchFamily="18" charset="0"/>
              </a:rPr>
              <a:t>Sdichb.ir/</a:t>
            </a:r>
            <a:r>
              <a:rPr lang="en-US" altLang="fa-IR" sz="2000" dirty="0" err="1" smtClean="0">
                <a:solidFill>
                  <a:srgbClr val="FF0000"/>
                </a:solidFill>
                <a:latin typeface="Times New Roman" panose="02020603050405020304" pitchFamily="18" charset="0"/>
                <a:cs typeface="Times New Roman" panose="02020603050405020304" pitchFamily="18" charset="0"/>
              </a:rPr>
              <a:t>layersf</a:t>
            </a:r>
            <a:r>
              <a:rPr lang="en-US" altLang="fa-IR" sz="2000" dirty="0" smtClean="0">
                <a:solidFill>
                  <a:srgbClr val="FF0000"/>
                </a:solidFill>
                <a:latin typeface="Times New Roman" panose="02020603050405020304" pitchFamily="18" charset="0"/>
                <a:cs typeface="Times New Roman" panose="02020603050405020304" pitchFamily="18" charset="0"/>
              </a:rPr>
              <a:t>/rasa</a:t>
            </a:r>
            <a:endParaRPr lang="fa-IR" altLang="fa-IR" sz="2000" dirty="0">
              <a:solidFill>
                <a:srgbClr val="FF0000"/>
              </a:solidFill>
              <a:latin typeface="Times New Roman" panose="02020603050405020304" pitchFamily="18" charset="0"/>
              <a:cs typeface="Times New Roman" panose="02020603050405020304" pitchFamily="18" charset="0"/>
            </a:endParaRPr>
          </a:p>
        </p:txBody>
      </p:sp>
      <p:cxnSp>
        <p:nvCxnSpPr>
          <p:cNvPr id="13" name="Straight Arrow Connector 12"/>
          <p:cNvCxnSpPr/>
          <p:nvPr/>
        </p:nvCxnSpPr>
        <p:spPr bwMode="auto">
          <a:xfrm>
            <a:off x="3200400" y="1875202"/>
            <a:ext cx="0" cy="52102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Rectangle 25"/>
          <p:cNvSpPr/>
          <p:nvPr/>
        </p:nvSpPr>
        <p:spPr>
          <a:xfrm>
            <a:off x="2392308" y="2037033"/>
            <a:ext cx="6391779" cy="369332"/>
          </a:xfrm>
          <a:prstGeom prst="rect">
            <a:avLst/>
          </a:prstGeom>
        </p:spPr>
        <p:txBody>
          <a:bodyPr wrap="square">
            <a:spAutoFit/>
          </a:bodyPr>
          <a:lstStyle/>
          <a:p>
            <a:pPr algn="r"/>
            <a:r>
              <a:rPr lang="fa-IR" altLang="fa-IR" dirty="0" smtClean="0">
                <a:cs typeface="B Titr" panose="00000700000000000000" pitchFamily="2" charset="-78"/>
              </a:rPr>
              <a:t>2- شرکت ها</a:t>
            </a:r>
          </a:p>
        </p:txBody>
      </p:sp>
      <p:sp>
        <p:nvSpPr>
          <p:cNvPr id="27" name="Rectangle 26"/>
          <p:cNvSpPr/>
          <p:nvPr/>
        </p:nvSpPr>
        <p:spPr>
          <a:xfrm>
            <a:off x="2392308" y="2570046"/>
            <a:ext cx="6391779" cy="369332"/>
          </a:xfrm>
          <a:prstGeom prst="rect">
            <a:avLst/>
          </a:prstGeom>
        </p:spPr>
        <p:txBody>
          <a:bodyPr wrap="square">
            <a:spAutoFit/>
          </a:bodyPr>
          <a:lstStyle/>
          <a:p>
            <a:pPr algn="r"/>
            <a:r>
              <a:rPr lang="fa-IR" altLang="fa-IR" dirty="0" smtClean="0">
                <a:cs typeface="B Titr" panose="00000700000000000000" pitchFamily="2" charset="-78"/>
              </a:rPr>
              <a:t>3- اشخاص</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2603" y="3425899"/>
            <a:ext cx="4112792" cy="2743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0" name="Straight Connector 29"/>
          <p:cNvCxnSpPr/>
          <p:nvPr/>
        </p:nvCxnSpPr>
        <p:spPr>
          <a:xfrm>
            <a:off x="1783080" y="2450723"/>
            <a:ext cx="28346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83080" y="2935411"/>
            <a:ext cx="28346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2568" y="556690"/>
            <a:ext cx="1047750" cy="904875"/>
          </a:xfrm>
          <a:prstGeom prst="rect">
            <a:avLst/>
          </a:prstGeom>
        </p:spPr>
      </p:pic>
    </p:spTree>
    <p:extLst>
      <p:ext uri="{BB962C8B-B14F-4D97-AF65-F5344CB8AC3E}">
        <p14:creationId xmlns:p14="http://schemas.microsoft.com/office/powerpoint/2010/main" val="34435729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25</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563004" y="626105"/>
            <a:ext cx="5829304" cy="461665"/>
          </a:xfrm>
          <a:prstGeom prst="rect">
            <a:avLst/>
          </a:prstGeom>
          <a:ln>
            <a:noFill/>
          </a:ln>
          <a:effectLst/>
        </p:spPr>
        <p:txBody>
          <a:bodyPr wrap="square">
            <a:spAutoFit/>
          </a:bodyPr>
          <a:lstStyle/>
          <a:p>
            <a:pPr algn="ctr" rtl="1">
              <a:defRPr/>
            </a:pPr>
            <a:r>
              <a:rPr lang="fa-IR" altLang="fa-IR" sz="2400" b="1" dirty="0">
                <a:cs typeface="B Titr" panose="00000700000000000000" pitchFamily="2" charset="-78"/>
              </a:rPr>
              <a:t>محصولات سازمان نقشه برداری کشور</a:t>
            </a:r>
            <a:endParaRPr lang="fa-IR" altLang="fa-IR" sz="2400" kern="0" dirty="0">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8" name="Straight Connector 17"/>
          <p:cNvCxnSpPr/>
          <p:nvPr/>
        </p:nvCxnSpPr>
        <p:spPr>
          <a:xfrm>
            <a:off x="2781705" y="508198"/>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125108" y="1418694"/>
            <a:ext cx="4572000" cy="4324261"/>
          </a:xfrm>
          <a:prstGeom prst="rect">
            <a:avLst/>
          </a:prstGeom>
        </p:spPr>
        <p:txBody>
          <a:bodyPr>
            <a:spAutoFit/>
          </a:bodyPr>
          <a:lstStyle/>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عکس های هوائی آنالوگ ( پوششی و غیر پوششی )</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تصاویر هوائی رقومی سال 90 تا 97</a:t>
            </a:r>
          </a:p>
          <a:p>
            <a:pPr marL="342900" indent="-342900" algn="r" rtl="1">
              <a:lnSpc>
                <a:spcPct val="250000"/>
              </a:lnSpc>
              <a:buFont typeface="Wingdings" panose="05000000000000000000" pitchFamily="2" charset="2"/>
              <a:buChar char="v"/>
            </a:pPr>
            <a:r>
              <a:rPr lang="en-US" altLang="fa-IR" sz="2000" b="1" dirty="0">
                <a:solidFill>
                  <a:srgbClr val="FF0000"/>
                </a:solidFill>
                <a:latin typeface="Times New Roman" panose="02020603050405020304" pitchFamily="18" charset="0"/>
                <a:cs typeface="Times New Roman" panose="02020603050405020304" pitchFamily="18" charset="0"/>
              </a:rPr>
              <a:t>DEM</a:t>
            </a:r>
            <a:endParaRPr lang="fa-IR" altLang="fa-IR" sz="2000" b="1" dirty="0">
              <a:solidFill>
                <a:srgbClr val="FF0000"/>
              </a:solidFill>
              <a:latin typeface="Times New Roman" panose="02020603050405020304" pitchFamily="18" charset="0"/>
              <a:cs typeface="Times New Roman" panose="02020603050405020304" pitchFamily="18" charset="0"/>
            </a:endParaRP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ارتوفتو</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نقشه های پوششی</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نقشه های غیر پوششی رقومی و آنالوگ</a:t>
            </a:r>
            <a:endParaRPr lang="en-US" altLang="fa-IR" dirty="0">
              <a:solidFill>
                <a:srgbClr val="FF0000"/>
              </a:solidFill>
              <a:cs typeface="B Titr" panose="00000700000000000000" pitchFamily="2" charset="-78"/>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287" y="1371600"/>
            <a:ext cx="2444113" cy="14441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133" y="4773389"/>
            <a:ext cx="2209800" cy="1757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3000" y="3027394"/>
            <a:ext cx="2464067" cy="1468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3366" y="326919"/>
            <a:ext cx="719232" cy="914400"/>
          </a:xfrm>
          <a:prstGeom prst="rect">
            <a:avLst/>
          </a:prstGeom>
        </p:spPr>
      </p:pic>
    </p:spTree>
    <p:extLst>
      <p:ext uri="{BB962C8B-B14F-4D97-AF65-F5344CB8AC3E}">
        <p14:creationId xmlns:p14="http://schemas.microsoft.com/office/powerpoint/2010/main" val="1378429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26</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22" name="Straight Connector 21"/>
          <p:cNvCxnSpPr/>
          <p:nvPr/>
        </p:nvCxnSpPr>
        <p:spPr>
          <a:xfrm>
            <a:off x="2804160" y="5334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63004" y="626105"/>
            <a:ext cx="5829304" cy="461665"/>
          </a:xfrm>
          <a:prstGeom prst="rect">
            <a:avLst/>
          </a:prstGeom>
          <a:ln>
            <a:noFill/>
          </a:ln>
          <a:effectLst/>
        </p:spPr>
        <p:txBody>
          <a:bodyPr wrap="square">
            <a:spAutoFit/>
          </a:bodyPr>
          <a:lstStyle/>
          <a:p>
            <a:pPr algn="ctr" rtl="1">
              <a:defRPr/>
            </a:pPr>
            <a:r>
              <a:rPr lang="fa-IR" altLang="fa-IR" sz="2400" b="1" dirty="0">
                <a:cs typeface="B Titr" panose="00000700000000000000" pitchFamily="2" charset="-78"/>
              </a:rPr>
              <a:t>محصولات سازمان نقشه برداری کشور</a:t>
            </a:r>
            <a:endParaRPr lang="fa-IR" altLang="fa-IR" sz="2400" kern="0" dirty="0">
              <a:cs typeface="B Titr" panose="00000700000000000000"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3366" y="326919"/>
            <a:ext cx="719232" cy="914400"/>
          </a:xfrm>
          <a:prstGeom prst="rect">
            <a:avLst/>
          </a:prstGeom>
        </p:spPr>
      </p:pic>
      <p:pic>
        <p:nvPicPr>
          <p:cNvPr id="18" name="Content Placeholder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85799" y="1652105"/>
            <a:ext cx="8126393" cy="4572000"/>
          </a:xfrm>
          <a:prstGeom prst="rect">
            <a:avLst/>
          </a:prstGeom>
        </p:spPr>
      </p:pic>
    </p:spTree>
    <p:extLst>
      <p:ext uri="{BB962C8B-B14F-4D97-AF65-F5344CB8AC3E}">
        <p14:creationId xmlns:p14="http://schemas.microsoft.com/office/powerpoint/2010/main" val="13071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27</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22" name="Straight Connector 21"/>
          <p:cNvCxnSpPr/>
          <p:nvPr/>
        </p:nvCxnSpPr>
        <p:spPr>
          <a:xfrm>
            <a:off x="2804160" y="5334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63004" y="626105"/>
            <a:ext cx="5829304" cy="461665"/>
          </a:xfrm>
          <a:prstGeom prst="rect">
            <a:avLst/>
          </a:prstGeom>
          <a:ln>
            <a:noFill/>
          </a:ln>
          <a:effectLst/>
        </p:spPr>
        <p:txBody>
          <a:bodyPr wrap="square">
            <a:spAutoFit/>
          </a:bodyPr>
          <a:lstStyle/>
          <a:p>
            <a:pPr algn="ctr" rtl="1">
              <a:defRPr/>
            </a:pPr>
            <a:r>
              <a:rPr lang="fa-IR" altLang="fa-IR" sz="2400" b="1" dirty="0">
                <a:cs typeface="B Titr" panose="00000700000000000000" pitchFamily="2" charset="-78"/>
              </a:rPr>
              <a:t>محصولات سازمان نقشه برداری کشور</a:t>
            </a:r>
            <a:endParaRPr lang="fa-IR" altLang="fa-IR" sz="2400" kern="0" dirty="0">
              <a:cs typeface="B Titr" panose="00000700000000000000"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3366" y="326919"/>
            <a:ext cx="719232" cy="914400"/>
          </a:xfrm>
          <a:prstGeom prst="rect">
            <a:avLst/>
          </a:prstGeom>
        </p:spPr>
      </p:pic>
      <p:pic>
        <p:nvPicPr>
          <p:cNvPr id="11" name="Content Placeholder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15153" y="1654282"/>
            <a:ext cx="8126393" cy="4572000"/>
          </a:xfrm>
          <a:prstGeom prst="rect">
            <a:avLst/>
          </a:prstGeom>
        </p:spPr>
      </p:pic>
    </p:spTree>
    <p:extLst>
      <p:ext uri="{BB962C8B-B14F-4D97-AF65-F5344CB8AC3E}">
        <p14:creationId xmlns:p14="http://schemas.microsoft.com/office/powerpoint/2010/main" val="3118061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28</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22" name="Straight Connector 21"/>
          <p:cNvCxnSpPr/>
          <p:nvPr/>
        </p:nvCxnSpPr>
        <p:spPr>
          <a:xfrm>
            <a:off x="2804160" y="5334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63004" y="626105"/>
            <a:ext cx="5829304" cy="461665"/>
          </a:xfrm>
          <a:prstGeom prst="rect">
            <a:avLst/>
          </a:prstGeom>
          <a:ln>
            <a:noFill/>
          </a:ln>
          <a:effectLst/>
        </p:spPr>
        <p:txBody>
          <a:bodyPr wrap="square">
            <a:spAutoFit/>
          </a:bodyPr>
          <a:lstStyle/>
          <a:p>
            <a:pPr algn="ctr" rtl="1">
              <a:defRPr/>
            </a:pPr>
            <a:r>
              <a:rPr lang="fa-IR" altLang="fa-IR" sz="2400" b="1" dirty="0">
                <a:cs typeface="B Titr" panose="00000700000000000000" pitchFamily="2" charset="-78"/>
              </a:rPr>
              <a:t>محصولات سازمان نقشه برداری کشور</a:t>
            </a:r>
            <a:endParaRPr lang="fa-IR" altLang="fa-IR" sz="2400" kern="0" dirty="0">
              <a:cs typeface="B Titr" panose="00000700000000000000"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3366" y="326919"/>
            <a:ext cx="719232" cy="914400"/>
          </a:xfrm>
          <a:prstGeom prst="rect">
            <a:avLst/>
          </a:prstGeom>
        </p:spPr>
      </p:pic>
      <p:pic>
        <p:nvPicPr>
          <p:cNvPr id="12" name="Content Placeholder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55319" y="1651302"/>
            <a:ext cx="8128000" cy="4572000"/>
          </a:xfrm>
          <a:prstGeom prst="rect">
            <a:avLst/>
          </a:prstGeom>
        </p:spPr>
      </p:pic>
    </p:spTree>
    <p:extLst>
      <p:ext uri="{BB962C8B-B14F-4D97-AF65-F5344CB8AC3E}">
        <p14:creationId xmlns:p14="http://schemas.microsoft.com/office/powerpoint/2010/main" val="28782926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29</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22" name="Straight Connector 21"/>
          <p:cNvCxnSpPr/>
          <p:nvPr/>
        </p:nvCxnSpPr>
        <p:spPr>
          <a:xfrm>
            <a:off x="2804160" y="5334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563004" y="626105"/>
            <a:ext cx="5829304" cy="461665"/>
          </a:xfrm>
          <a:prstGeom prst="rect">
            <a:avLst/>
          </a:prstGeom>
          <a:ln>
            <a:noFill/>
          </a:ln>
          <a:effectLst/>
        </p:spPr>
        <p:txBody>
          <a:bodyPr wrap="square">
            <a:spAutoFit/>
          </a:bodyPr>
          <a:lstStyle/>
          <a:p>
            <a:pPr algn="ctr" rtl="1">
              <a:defRPr/>
            </a:pPr>
            <a:r>
              <a:rPr lang="fa-IR" altLang="fa-IR" sz="2400" b="1" dirty="0">
                <a:cs typeface="B Titr" panose="00000700000000000000" pitchFamily="2" charset="-78"/>
              </a:rPr>
              <a:t>محصولات سازمان نقشه برداری کشور</a:t>
            </a:r>
            <a:endParaRPr lang="fa-IR" altLang="fa-IR" sz="2400" kern="0" dirty="0">
              <a:cs typeface="B Titr" panose="00000700000000000000" pitchFamily="2" charset="-78"/>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3366" y="326919"/>
            <a:ext cx="719232" cy="914400"/>
          </a:xfrm>
          <a:prstGeom prst="rect">
            <a:avLst/>
          </a:prstGeom>
        </p:spPr>
      </p:pic>
      <p:pic>
        <p:nvPicPr>
          <p:cNvPr id="11" name="Content Placeholder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648788" y="1619448"/>
            <a:ext cx="8128000" cy="4572000"/>
          </a:xfrm>
          <a:prstGeom prst="rect">
            <a:avLst/>
          </a:prstGeom>
        </p:spPr>
      </p:pic>
    </p:spTree>
    <p:extLst>
      <p:ext uri="{BB962C8B-B14F-4D97-AF65-F5344CB8AC3E}">
        <p14:creationId xmlns:p14="http://schemas.microsoft.com/office/powerpoint/2010/main" val="4122312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52400" y="0"/>
            <a:ext cx="8610600" cy="113315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Rectangle 41"/>
          <p:cNvSpPr/>
          <p:nvPr/>
        </p:nvSpPr>
        <p:spPr bwMode="auto">
          <a:xfrm>
            <a:off x="152400" y="5724845"/>
            <a:ext cx="8839200" cy="98075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4081" y="5428776"/>
            <a:ext cx="6407237" cy="5921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864" t="9600" r="18025" b="16800"/>
          <a:stretch/>
        </p:blipFill>
        <p:spPr>
          <a:xfrm>
            <a:off x="1981200" y="1099977"/>
            <a:ext cx="5486400" cy="3505200"/>
          </a:xfrm>
          <a:prstGeom prst="rect">
            <a:avLst/>
          </a:prstGeom>
        </p:spPr>
      </p:pic>
      <p:cxnSp>
        <p:nvCxnSpPr>
          <p:cNvPr id="11" name="Straight Connector 10"/>
          <p:cNvCxnSpPr/>
          <p:nvPr/>
        </p:nvCxnSpPr>
        <p:spPr>
          <a:xfrm>
            <a:off x="1325879" y="4572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itle 18"/>
          <p:cNvSpPr>
            <a:spLocks noGrp="1"/>
          </p:cNvSpPr>
          <p:nvPr>
            <p:ph type="title"/>
          </p:nvPr>
        </p:nvSpPr>
        <p:spPr>
          <a:xfrm>
            <a:off x="2036079" y="4691721"/>
            <a:ext cx="4614641" cy="679437"/>
          </a:xfrm>
        </p:spPr>
        <p:txBody>
          <a:bodyPr/>
          <a:lstStyle/>
          <a:p>
            <a:pPr algn="l"/>
            <a:r>
              <a:rPr lang="en-US" sz="2000" b="1" dirty="0" smtClean="0">
                <a:solidFill>
                  <a:schemeClr val="tx1"/>
                </a:solidFill>
                <a:latin typeface="Times New Roman" panose="02020603050405020304" pitchFamily="18" charset="0"/>
                <a:ea typeface="Calibri" panose="020F0502020204030204" pitchFamily="34" charset="0"/>
                <a:cs typeface="B Mitra" panose="00000400000000000000" pitchFamily="2" charset="-78"/>
              </a:rPr>
              <a:t>High Council of Iranian Official Experts</a:t>
            </a:r>
            <a:endParaRPr lang="en-US" sz="2000" kern="1200" dirty="0">
              <a:solidFill>
                <a:schemeClr val="tx1"/>
              </a:solidFill>
              <a:latin typeface="Times New Roman" panose="02020603050405020304" pitchFamily="18" charset="0"/>
              <a:ea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16136240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30</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981200" y="610699"/>
            <a:ext cx="5829304" cy="400110"/>
          </a:xfrm>
          <a:prstGeom prst="rect">
            <a:avLst/>
          </a:prstGeom>
          <a:ln>
            <a:noFill/>
          </a:ln>
          <a:effectLst/>
        </p:spPr>
        <p:txBody>
          <a:bodyPr wrap="square">
            <a:spAutoFit/>
          </a:bodyPr>
          <a:lstStyle/>
          <a:p>
            <a:pPr algn="ctr" rtl="1">
              <a:defRPr/>
            </a:pPr>
            <a:r>
              <a:rPr lang="fa-IR" altLang="fa-IR" sz="2000" b="1" dirty="0">
                <a:cs typeface="B Titr" panose="00000700000000000000" pitchFamily="2" charset="-78"/>
              </a:rPr>
              <a:t>سیستم های برجسته بینی عکس های </a:t>
            </a:r>
            <a:r>
              <a:rPr lang="fa-IR" altLang="fa-IR" sz="2000" b="1" dirty="0" smtClean="0">
                <a:cs typeface="B Titr" panose="00000700000000000000" pitchFamily="2" charset="-78"/>
              </a:rPr>
              <a:t>هوایی</a:t>
            </a:r>
            <a:endParaRPr lang="fa-IR" altLang="fa-IR" sz="2000" kern="0" dirty="0">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8" name="Straight Connector 17"/>
          <p:cNvCxnSpPr/>
          <p:nvPr/>
        </p:nvCxnSpPr>
        <p:spPr>
          <a:xfrm>
            <a:off x="2781705" y="508198"/>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852850" y="1452855"/>
            <a:ext cx="1915308" cy="5078313"/>
          </a:xfrm>
          <a:prstGeom prst="rect">
            <a:avLst/>
          </a:prstGeom>
        </p:spPr>
        <p:txBody>
          <a:bodyPr wrap="square">
            <a:spAutoFit/>
          </a:bodyPr>
          <a:lstStyle/>
          <a:p>
            <a:pPr marL="285750" indent="-285750" algn="r" rtl="1">
              <a:lnSpc>
                <a:spcPct val="200000"/>
              </a:lnSpc>
              <a:buFont typeface="Wingdings" panose="05000000000000000000" pitchFamily="2" charset="2"/>
              <a:buChar char="v"/>
            </a:pPr>
            <a:r>
              <a:rPr lang="fa-IR" altLang="fa-IR" b="1" dirty="0">
                <a:solidFill>
                  <a:srgbClr val="FF0000"/>
                </a:solidFill>
                <a:cs typeface="B Titr" panose="00000700000000000000" pitchFamily="2" charset="-78"/>
              </a:rPr>
              <a:t>استریوسکوپی</a:t>
            </a:r>
          </a:p>
          <a:p>
            <a:pPr marL="285750" indent="-285750" algn="r" rtl="1">
              <a:lnSpc>
                <a:spcPct val="200000"/>
              </a:lnSpc>
              <a:buFont typeface="Wingdings" panose="05000000000000000000" pitchFamily="2" charset="2"/>
              <a:buChar char="v"/>
            </a:pPr>
            <a:r>
              <a:rPr lang="fa-IR" altLang="fa-IR" b="1" dirty="0">
                <a:solidFill>
                  <a:srgbClr val="FF0000"/>
                </a:solidFill>
                <a:cs typeface="B Titr" panose="00000700000000000000" pitchFamily="2" charset="-78"/>
              </a:rPr>
              <a:t>آناگلیف</a:t>
            </a:r>
          </a:p>
          <a:p>
            <a:pPr marL="285750" indent="-285750" algn="r" rtl="1">
              <a:lnSpc>
                <a:spcPct val="200000"/>
              </a:lnSpc>
              <a:buFont typeface="Wingdings" panose="05000000000000000000" pitchFamily="2" charset="2"/>
              <a:buChar char="v"/>
            </a:pPr>
            <a:r>
              <a:rPr lang="fa-IR" altLang="fa-IR" b="1" dirty="0">
                <a:solidFill>
                  <a:srgbClr val="FF0000"/>
                </a:solidFill>
                <a:cs typeface="B Titr" panose="00000700000000000000" pitchFamily="2" charset="-78"/>
              </a:rPr>
              <a:t>وکتوگراف</a:t>
            </a:r>
          </a:p>
          <a:p>
            <a:pPr marL="285750" indent="-285750" algn="r" rtl="1">
              <a:lnSpc>
                <a:spcPct val="200000"/>
              </a:lnSpc>
              <a:buFont typeface="Wingdings" panose="05000000000000000000" pitchFamily="2" charset="2"/>
              <a:buChar char="v"/>
            </a:pPr>
            <a:r>
              <a:rPr lang="fa-IR" altLang="fa-IR" b="1" dirty="0" smtClean="0">
                <a:solidFill>
                  <a:srgbClr val="FF0000"/>
                </a:solidFill>
                <a:cs typeface="B Titr" panose="00000700000000000000" pitchFamily="2" charset="-78"/>
              </a:rPr>
              <a:t>هود</a:t>
            </a:r>
            <a:endParaRPr lang="fa-IR" altLang="fa-IR" b="1" dirty="0">
              <a:solidFill>
                <a:srgbClr val="FF0000"/>
              </a:solidFill>
              <a:latin typeface="Arabic Typesetting" pitchFamily="66" charset="-78"/>
              <a:cs typeface="B Titr" panose="00000700000000000000" pitchFamily="2" charset="-78"/>
            </a:endParaRPr>
          </a:p>
          <a:p>
            <a:pPr marL="285750" indent="-285750" algn="r" rtl="1">
              <a:lnSpc>
                <a:spcPct val="200000"/>
              </a:lnSpc>
              <a:buFont typeface="Wingdings" panose="05000000000000000000" pitchFamily="2" charset="2"/>
              <a:buChar char="v"/>
            </a:pPr>
            <a:r>
              <a:rPr lang="fa-IR" altLang="fa-IR" b="1" dirty="0" smtClean="0">
                <a:solidFill>
                  <a:srgbClr val="FF0000"/>
                </a:solidFill>
                <a:cs typeface="B Titr" panose="00000700000000000000" pitchFamily="2" charset="-78"/>
              </a:rPr>
              <a:t>هولوگرافی</a:t>
            </a:r>
          </a:p>
          <a:p>
            <a:pPr marL="285750" indent="-285750" algn="r" rtl="1">
              <a:lnSpc>
                <a:spcPct val="200000"/>
              </a:lnSpc>
              <a:buFont typeface="Wingdings" panose="05000000000000000000" pitchFamily="2" charset="2"/>
              <a:buChar char="v"/>
            </a:pPr>
            <a:r>
              <a:rPr lang="fa-IR" altLang="fa-IR" b="1" dirty="0" smtClean="0">
                <a:solidFill>
                  <a:srgbClr val="FF0000"/>
                </a:solidFill>
                <a:cs typeface="B Titr" panose="00000700000000000000" pitchFamily="2" charset="-78"/>
              </a:rPr>
              <a:t>تری ویژن</a:t>
            </a:r>
            <a:endParaRPr lang="fa-IR" altLang="fa-IR" b="1" dirty="0">
              <a:solidFill>
                <a:srgbClr val="FF0000"/>
              </a:solidFill>
              <a:cs typeface="B Titr" panose="00000700000000000000" pitchFamily="2" charset="-78"/>
            </a:endParaRPr>
          </a:p>
          <a:p>
            <a:pPr marL="285750" indent="-285750" algn="r" rtl="1">
              <a:lnSpc>
                <a:spcPct val="200000"/>
              </a:lnSpc>
              <a:buFont typeface="Wingdings" panose="05000000000000000000" pitchFamily="2" charset="2"/>
              <a:buChar char="v"/>
            </a:pPr>
            <a:r>
              <a:rPr lang="fa-IR" altLang="fa-IR" b="1" dirty="0" smtClean="0">
                <a:solidFill>
                  <a:srgbClr val="FF0000"/>
                </a:solidFill>
                <a:cs typeface="B Titr" panose="00000700000000000000" pitchFamily="2" charset="-78"/>
              </a:rPr>
              <a:t>نرم افزارها</a:t>
            </a:r>
          </a:p>
          <a:p>
            <a:pPr marL="285750" indent="-285750" algn="r" rtl="1">
              <a:lnSpc>
                <a:spcPct val="200000"/>
              </a:lnSpc>
              <a:buFont typeface="Wingdings" panose="05000000000000000000" pitchFamily="2" charset="2"/>
              <a:buChar char="v"/>
            </a:pPr>
            <a:r>
              <a:rPr lang="en-US" altLang="fa-IR" b="1" dirty="0">
                <a:solidFill>
                  <a:srgbClr val="FF0000"/>
                </a:solidFill>
                <a:latin typeface="Arabic Typesetting" pitchFamily="66" charset="-78"/>
                <a:cs typeface="B Titr" panose="00000700000000000000" pitchFamily="2" charset="-78"/>
              </a:rPr>
              <a:t>3D maker</a:t>
            </a:r>
          </a:p>
          <a:p>
            <a:pPr marL="285750" indent="-285750" algn="r" rtl="1">
              <a:lnSpc>
                <a:spcPct val="200000"/>
              </a:lnSpc>
              <a:buFont typeface="Wingdings" panose="05000000000000000000" pitchFamily="2" charset="2"/>
              <a:buChar char="v"/>
            </a:pPr>
            <a:r>
              <a:rPr lang="fa-IR" altLang="fa-IR" b="1" dirty="0">
                <a:solidFill>
                  <a:srgbClr val="FF0000"/>
                </a:solidFill>
                <a:cs typeface="B Titr" panose="00000700000000000000" pitchFamily="2" charset="-78"/>
              </a:rPr>
              <a:t>و</a:t>
            </a:r>
            <a:r>
              <a:rPr lang="fa-IR" altLang="fa-IR" b="1" dirty="0" smtClean="0">
                <a:solidFill>
                  <a:srgbClr val="FF0000"/>
                </a:solidFill>
                <a:cs typeface="B Titr" panose="00000700000000000000" pitchFamily="2" charset="-78"/>
              </a:rPr>
              <a:t> </a:t>
            </a:r>
            <a:r>
              <a:rPr lang="fa-IR" altLang="fa-IR" b="1" dirty="0">
                <a:solidFill>
                  <a:srgbClr val="FF0000"/>
                </a:solidFill>
                <a:cs typeface="B Titr" panose="00000700000000000000" pitchFamily="2" charset="-78"/>
              </a:rPr>
              <a:t>...</a:t>
            </a:r>
            <a:endParaRPr lang="en-US" altLang="fa-IR" b="1" dirty="0">
              <a:solidFill>
                <a:srgbClr val="FF0000"/>
              </a:solidFill>
              <a:cs typeface="B Titr" panose="00000700000000000000" pitchFamily="2" charset="-78"/>
            </a:endParaRPr>
          </a:p>
        </p:txBody>
      </p:sp>
      <p:pic>
        <p:nvPicPr>
          <p:cNvPr id="1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504" y="2227965"/>
            <a:ext cx="5675018" cy="2743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5332" y="372639"/>
            <a:ext cx="1717964"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59793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31</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461946" y="640567"/>
            <a:ext cx="3390904" cy="400110"/>
          </a:xfrm>
          <a:prstGeom prst="rect">
            <a:avLst/>
          </a:prstGeom>
          <a:ln>
            <a:noFill/>
          </a:ln>
          <a:effectLst/>
        </p:spPr>
        <p:txBody>
          <a:bodyPr wrap="square">
            <a:spAutoFit/>
          </a:bodyPr>
          <a:lstStyle/>
          <a:p>
            <a:pPr algn="ctr" rtl="1">
              <a:defRPr/>
            </a:pPr>
            <a:r>
              <a:rPr lang="fa-IR" altLang="fa-IR" sz="2000" b="1" dirty="0">
                <a:cs typeface="B Titr" panose="00000700000000000000" pitchFamily="2" charset="-78"/>
              </a:rPr>
              <a:t>مؤلفه های تفسیر عکس های </a:t>
            </a:r>
            <a:r>
              <a:rPr lang="fa-IR" altLang="fa-IR" sz="2000" b="1" dirty="0" smtClean="0">
                <a:cs typeface="B Titr" panose="00000700000000000000" pitchFamily="2" charset="-78"/>
              </a:rPr>
              <a:t>هوایی</a:t>
            </a:r>
            <a:endParaRPr lang="fa-IR" altLang="fa-IR" sz="2000" kern="0" dirty="0">
              <a:cs typeface="B Titr" panose="00000700000000000000" pitchFamily="2" charset="-78"/>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8" name="Straight Connector 17"/>
          <p:cNvCxnSpPr/>
          <p:nvPr/>
        </p:nvCxnSpPr>
        <p:spPr>
          <a:xfrm>
            <a:off x="2781705" y="508198"/>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6901437" y="1650996"/>
            <a:ext cx="1915308" cy="5016758"/>
          </a:xfrm>
          <a:prstGeom prst="rect">
            <a:avLst/>
          </a:prstGeom>
        </p:spPr>
        <p:txBody>
          <a:bodyPr wrap="square">
            <a:spAutoFit/>
          </a:bodyPr>
          <a:lstStyle/>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شکل	</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سایه</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الگو	</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محل و ارتباط</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اندازه</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بافت	</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درجه تاریکی و روشنی</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رنگ </a:t>
            </a:r>
          </a:p>
          <a:p>
            <a:pPr marL="285750" indent="-285750" algn="r" rtl="1">
              <a:lnSpc>
                <a:spcPct val="200000"/>
              </a:lnSpc>
              <a:buClr>
                <a:srgbClr val="C00000"/>
              </a:buClr>
              <a:buFont typeface="Wingdings" panose="05000000000000000000" pitchFamily="2" charset="2"/>
              <a:buChar char="ü"/>
            </a:pPr>
            <a:r>
              <a:rPr lang="fa-IR" altLang="en-US" sz="1600" b="1" dirty="0">
                <a:solidFill>
                  <a:srgbClr val="FF0000"/>
                </a:solidFill>
                <a:latin typeface="Times New Roman" panose="02020603050405020304" pitchFamily="18" charset="0"/>
                <a:cs typeface="B Titr" panose="00000700000000000000" pitchFamily="2" charset="-78"/>
              </a:rPr>
              <a:t>زمان</a:t>
            </a:r>
            <a:endParaRPr lang="en-US" altLang="en-US" sz="1600" b="1" dirty="0">
              <a:solidFill>
                <a:srgbClr val="FF0000"/>
              </a:solidFill>
              <a:latin typeface="Times New Roman" panose="02020603050405020304" pitchFamily="18" charset="0"/>
              <a:cs typeface="B Titr" panose="00000700000000000000" pitchFamily="2" charset="-78"/>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6611" t="18889" r="13187" b="6667"/>
          <a:stretch/>
        </p:blipFill>
        <p:spPr>
          <a:xfrm>
            <a:off x="7026641" y="119896"/>
            <a:ext cx="1953685" cy="1596302"/>
          </a:xfrm>
          <a:prstGeom prst="rect">
            <a:avLst/>
          </a:prstGeom>
        </p:spPr>
      </p:pic>
      <p:pic>
        <p:nvPicPr>
          <p:cNvPr id="1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275" y="2121566"/>
            <a:ext cx="5826125" cy="3376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lgn="ctr">
                <a:solidFill>
                  <a:srgbClr val="000000"/>
                </a:solidFill>
                <a:miter lim="800000"/>
                <a:headEnd/>
                <a:tailEnd/>
              </a14:hiddenLine>
            </a:ext>
          </a:extLst>
        </p:spPr>
      </p:pic>
    </p:spTree>
    <p:extLst>
      <p:ext uri="{BB962C8B-B14F-4D97-AF65-F5344CB8AC3E}">
        <p14:creationId xmlns:p14="http://schemas.microsoft.com/office/powerpoint/2010/main" val="3596748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32</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5"/>
          <a:srcRect t="1" b="1666"/>
          <a:stretch/>
        </p:blipFill>
        <p:spPr>
          <a:xfrm>
            <a:off x="413368" y="1588058"/>
            <a:ext cx="8531064" cy="4495800"/>
          </a:xfrm>
          <a:prstGeom prst="rect">
            <a:avLst/>
          </a:prstGeom>
        </p:spPr>
      </p:pic>
      <p:sp>
        <p:nvSpPr>
          <p:cNvPr id="25" name="Rectangle 24"/>
          <p:cNvSpPr/>
          <p:nvPr/>
        </p:nvSpPr>
        <p:spPr>
          <a:xfrm>
            <a:off x="3560345" y="609600"/>
            <a:ext cx="3390904" cy="646331"/>
          </a:xfrm>
          <a:prstGeom prst="rect">
            <a:avLst/>
          </a:prstGeom>
          <a:ln>
            <a:noFill/>
          </a:ln>
          <a:effectLst/>
        </p:spPr>
        <p:txBody>
          <a:bodyPr wrap="square">
            <a:spAutoFit/>
          </a:bodyPr>
          <a:lstStyle/>
          <a:p>
            <a:pPr algn="ctr" rtl="1">
              <a:defRPr/>
            </a:pPr>
            <a:r>
              <a:rPr lang="en-US" altLang="fa-IR" sz="3600" b="1" kern="0" dirty="0" smtClean="0">
                <a:latin typeface="Times New Roman" panose="02020603050405020304" pitchFamily="18" charset="0"/>
                <a:cs typeface="Times New Roman" panose="02020603050405020304" pitchFamily="18" charset="0"/>
              </a:rPr>
              <a:t>Google Earth</a:t>
            </a:r>
            <a:endParaRPr lang="fa-IR" altLang="fa-IR" sz="3600" b="1"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00658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33</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560345" y="609600"/>
            <a:ext cx="3390904" cy="646331"/>
          </a:xfrm>
          <a:prstGeom prst="rect">
            <a:avLst/>
          </a:prstGeom>
          <a:ln>
            <a:noFill/>
          </a:ln>
          <a:effectLst/>
        </p:spPr>
        <p:txBody>
          <a:bodyPr wrap="square">
            <a:spAutoFit/>
          </a:bodyPr>
          <a:lstStyle/>
          <a:p>
            <a:pPr algn="ctr" rtl="1">
              <a:defRPr/>
            </a:pPr>
            <a:r>
              <a:rPr lang="en-US" altLang="fa-IR" sz="3600" b="1" kern="0" dirty="0" smtClean="0">
                <a:latin typeface="Times New Roman" panose="02020603050405020304" pitchFamily="18" charset="0"/>
                <a:cs typeface="Times New Roman" panose="02020603050405020304" pitchFamily="18" charset="0"/>
              </a:rPr>
              <a:t>Google Earth</a:t>
            </a:r>
            <a:endParaRPr lang="fa-IR" altLang="fa-IR" sz="3600" b="1" kern="0" dirty="0">
              <a:latin typeface="Times New Roman" panose="02020603050405020304" pitchFamily="18" charset="0"/>
              <a:cs typeface="Times New Roman" panose="02020603050405020304" pitchFamily="18" charset="0"/>
            </a:endParaRPr>
          </a:p>
        </p:txBody>
      </p:sp>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623" y="1941548"/>
            <a:ext cx="5022850" cy="3763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76237" y="1391483"/>
            <a:ext cx="3244494" cy="4247317"/>
          </a:xfrm>
          <a:prstGeom prst="rect">
            <a:avLst/>
          </a:prstGeom>
        </p:spPr>
        <p:txBody>
          <a:bodyPr wrap="square">
            <a:spAutoFit/>
          </a:bodyPr>
          <a:lstStyle/>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ورژن های مختلف</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نمایش دو بعدی و سه بعدی زمین</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تصاویر واضح با قدرت تفکیک بالا</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تصاویر زمان های گذشته</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مساحت، طول، ارتفاع، شیب و غیره</a:t>
            </a:r>
          </a:p>
          <a:p>
            <a:pPr marL="285750" indent="-285750" algn="r" rtl="1">
              <a:lnSpc>
                <a:spcPct val="250000"/>
              </a:lnSpc>
              <a:buFont typeface="Wingdings" panose="05000000000000000000" pitchFamily="2" charset="2"/>
              <a:buChar char="v"/>
            </a:pPr>
            <a:r>
              <a:rPr lang="fa-IR" altLang="fa-IR" dirty="0">
                <a:solidFill>
                  <a:srgbClr val="FF0000"/>
                </a:solidFill>
                <a:cs typeface="B Titr" panose="00000700000000000000" pitchFamily="2" charset="-78"/>
              </a:rPr>
              <a:t>سفر مجازی</a:t>
            </a:r>
            <a:endParaRPr lang="en-US" altLang="fa-IR" dirty="0">
              <a:solidFill>
                <a:srgbClr val="FF0000"/>
              </a:solidFill>
              <a:cs typeface="B Titr" panose="00000700000000000000" pitchFamily="2" charset="-78"/>
            </a:endParaRPr>
          </a:p>
        </p:txBody>
      </p:sp>
    </p:spTree>
    <p:extLst>
      <p:ext uri="{BB962C8B-B14F-4D97-AF65-F5344CB8AC3E}">
        <p14:creationId xmlns:p14="http://schemas.microsoft.com/office/powerpoint/2010/main" val="3704990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57200" y="457200"/>
            <a:ext cx="8229600" cy="5410200"/>
          </a:xfrm>
        </p:spPr>
      </p:pic>
      <p:sp>
        <p:nvSpPr>
          <p:cNvPr id="3" name="Slide Number Placeholder 2"/>
          <p:cNvSpPr>
            <a:spLocks noGrp="1"/>
          </p:cNvSpPr>
          <p:nvPr>
            <p:ph type="sldNum" sz="quarter" idx="12"/>
          </p:nvPr>
        </p:nvSpPr>
        <p:spPr/>
        <p:txBody>
          <a:bodyPr/>
          <a:lstStyle/>
          <a:p>
            <a:pPr>
              <a:defRPr/>
            </a:pPr>
            <a:fld id="{B9FFA82F-4B16-4781-9F93-F79770AFCF45}" type="slidenum">
              <a:rPr lang="fa-IR" altLang="en-US" smtClean="0"/>
              <a:pPr>
                <a:defRPr/>
              </a:pPr>
              <a:t>34</a:t>
            </a:fld>
            <a:endParaRPr lang="en-US" altLang="en-US" dirty="0"/>
          </a:p>
        </p:txBody>
      </p:sp>
    </p:spTree>
    <p:extLst>
      <p:ext uri="{BB962C8B-B14F-4D97-AF65-F5344CB8AC3E}">
        <p14:creationId xmlns:p14="http://schemas.microsoft.com/office/powerpoint/2010/main" val="20941263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57200" y="457201"/>
            <a:ext cx="8229600" cy="5486400"/>
          </a:xfrm>
        </p:spPr>
      </p:pic>
      <p:sp>
        <p:nvSpPr>
          <p:cNvPr id="3" name="Slide Number Placeholder 2"/>
          <p:cNvSpPr>
            <a:spLocks noGrp="1"/>
          </p:cNvSpPr>
          <p:nvPr>
            <p:ph type="sldNum" sz="quarter" idx="12"/>
          </p:nvPr>
        </p:nvSpPr>
        <p:spPr/>
        <p:txBody>
          <a:bodyPr/>
          <a:lstStyle/>
          <a:p>
            <a:pPr>
              <a:defRPr/>
            </a:pPr>
            <a:fld id="{01DDE8E6-4B63-49F3-BA08-8470D4D9C9FB}" type="slidenum">
              <a:rPr lang="fa-IR" altLang="en-US" smtClean="0"/>
              <a:pPr>
                <a:defRPr/>
              </a:pPr>
              <a:t>35</a:t>
            </a:fld>
            <a:endParaRPr lang="en-US" altLang="en-US" dirty="0"/>
          </a:p>
        </p:txBody>
      </p:sp>
    </p:spTree>
    <p:extLst>
      <p:ext uri="{BB962C8B-B14F-4D97-AF65-F5344CB8AC3E}">
        <p14:creationId xmlns:p14="http://schemas.microsoft.com/office/powerpoint/2010/main" val="4237955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57200" y="457200"/>
            <a:ext cx="8229600" cy="5486400"/>
          </a:xfrm>
        </p:spPr>
      </p:pic>
      <p:sp>
        <p:nvSpPr>
          <p:cNvPr id="3" name="Slide Number Placeholder 2"/>
          <p:cNvSpPr>
            <a:spLocks noGrp="1"/>
          </p:cNvSpPr>
          <p:nvPr>
            <p:ph type="sldNum" sz="quarter" idx="12"/>
          </p:nvPr>
        </p:nvSpPr>
        <p:spPr/>
        <p:txBody>
          <a:bodyPr/>
          <a:lstStyle/>
          <a:p>
            <a:pPr>
              <a:defRPr/>
            </a:pPr>
            <a:fld id="{01DDE8E6-4B63-49F3-BA08-8470D4D9C9FB}" type="slidenum">
              <a:rPr lang="fa-IR" altLang="en-US" smtClean="0"/>
              <a:pPr>
                <a:defRPr/>
              </a:pPr>
              <a:t>36</a:t>
            </a:fld>
            <a:endParaRPr lang="en-US" altLang="en-US" dirty="0"/>
          </a:p>
        </p:txBody>
      </p:sp>
    </p:spTree>
    <p:extLst>
      <p:ext uri="{BB962C8B-B14F-4D97-AF65-F5344CB8AC3E}">
        <p14:creationId xmlns:p14="http://schemas.microsoft.com/office/powerpoint/2010/main" val="286931681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57200" y="533400"/>
            <a:ext cx="8229600" cy="5334000"/>
          </a:xfrm>
        </p:spPr>
      </p:pic>
      <p:sp>
        <p:nvSpPr>
          <p:cNvPr id="3" name="Slide Number Placeholder 2"/>
          <p:cNvSpPr>
            <a:spLocks noGrp="1"/>
          </p:cNvSpPr>
          <p:nvPr>
            <p:ph type="sldNum" sz="quarter" idx="12"/>
          </p:nvPr>
        </p:nvSpPr>
        <p:spPr/>
        <p:txBody>
          <a:bodyPr/>
          <a:lstStyle/>
          <a:p>
            <a:pPr>
              <a:defRPr/>
            </a:pPr>
            <a:fld id="{01DDE8E6-4B63-49F3-BA08-8470D4D9C9FB}" type="slidenum">
              <a:rPr lang="fa-IR" altLang="en-US" smtClean="0"/>
              <a:pPr>
                <a:defRPr/>
              </a:pPr>
              <a:t>37</a:t>
            </a:fld>
            <a:endParaRPr lang="en-US" altLang="en-US" dirty="0"/>
          </a:p>
        </p:txBody>
      </p:sp>
    </p:spTree>
    <p:extLst>
      <p:ext uri="{BB962C8B-B14F-4D97-AF65-F5344CB8AC3E}">
        <p14:creationId xmlns:p14="http://schemas.microsoft.com/office/powerpoint/2010/main" val="25025376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57200" y="457200"/>
            <a:ext cx="8229600" cy="5410200"/>
          </a:xfrm>
        </p:spPr>
      </p:pic>
      <p:sp>
        <p:nvSpPr>
          <p:cNvPr id="3" name="Slide Number Placeholder 2"/>
          <p:cNvSpPr>
            <a:spLocks noGrp="1"/>
          </p:cNvSpPr>
          <p:nvPr>
            <p:ph type="sldNum" sz="quarter" idx="12"/>
          </p:nvPr>
        </p:nvSpPr>
        <p:spPr/>
        <p:txBody>
          <a:bodyPr/>
          <a:lstStyle/>
          <a:p>
            <a:pPr>
              <a:defRPr/>
            </a:pPr>
            <a:fld id="{01DDE8E6-4B63-49F3-BA08-8470D4D9C9FB}" type="slidenum">
              <a:rPr lang="fa-IR" altLang="en-US" smtClean="0"/>
              <a:pPr>
                <a:defRPr/>
              </a:pPr>
              <a:t>38</a:t>
            </a:fld>
            <a:endParaRPr lang="en-US" altLang="en-US" dirty="0"/>
          </a:p>
        </p:txBody>
      </p:sp>
    </p:spTree>
    <p:extLst>
      <p:ext uri="{BB962C8B-B14F-4D97-AF65-F5344CB8AC3E}">
        <p14:creationId xmlns:p14="http://schemas.microsoft.com/office/powerpoint/2010/main" val="9632691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39</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1"/>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noChangeArrowheads="1"/>
          </p:cNvSpPr>
          <p:nvPr/>
        </p:nvSpPr>
        <p:spPr>
          <a:xfrm>
            <a:off x="772138" y="1774682"/>
            <a:ext cx="7772400" cy="4550253"/>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eaLnBrk="1" hangingPunct="1">
              <a:lnSpc>
                <a:spcPct val="150000"/>
              </a:lnSpc>
              <a:buClr>
                <a:schemeClr val="tx1"/>
              </a:buClr>
              <a:buFont typeface="Wingdings" panose="05000000000000000000" pitchFamily="2" charset="2"/>
              <a:buChar char="v"/>
            </a:pPr>
            <a:r>
              <a:rPr lang="en-US" altLang="fa-IR" sz="2000" b="1" kern="0" dirty="0" smtClean="0">
                <a:latin typeface="Times New Roman" panose="02020603050405020304" pitchFamily="18" charset="0"/>
                <a:cs typeface="Times New Roman" panose="02020603050405020304" pitchFamily="18" charset="0"/>
              </a:rPr>
              <a:t>Ultimate map downloader</a:t>
            </a:r>
          </a:p>
          <a:p>
            <a:pPr eaLnBrk="1" hangingPunct="1">
              <a:lnSpc>
                <a:spcPct val="150000"/>
              </a:lnSpc>
              <a:buClr>
                <a:schemeClr val="tx1"/>
              </a:buClr>
              <a:buFont typeface="Wingdings" panose="05000000000000000000" pitchFamily="2" charset="2"/>
              <a:buChar char="v"/>
            </a:pPr>
            <a:r>
              <a:rPr lang="en-US" altLang="fa-IR" sz="2000" b="1" kern="0" dirty="0" smtClean="0">
                <a:latin typeface="Times New Roman" panose="02020603050405020304" pitchFamily="18" charset="0"/>
                <a:cs typeface="Times New Roman" panose="02020603050405020304" pitchFamily="18" charset="0"/>
              </a:rPr>
              <a:t>Terraincognita</a:t>
            </a:r>
          </a:p>
          <a:p>
            <a:pPr eaLnBrk="1" hangingPunct="1">
              <a:lnSpc>
                <a:spcPct val="150000"/>
              </a:lnSpc>
              <a:buClr>
                <a:schemeClr val="tx1"/>
              </a:buClr>
              <a:buFont typeface="Wingdings" panose="05000000000000000000" pitchFamily="2" charset="2"/>
              <a:buChar char="v"/>
            </a:pPr>
            <a:r>
              <a:rPr lang="en-US" altLang="fa-IR" sz="2000" b="1" kern="0" dirty="0" smtClean="0">
                <a:latin typeface="Times New Roman" panose="02020603050405020304" pitchFamily="18" charset="0"/>
                <a:cs typeface="Times New Roman" panose="02020603050405020304" pitchFamily="18" charset="0"/>
              </a:rPr>
              <a:t>Quick bird</a:t>
            </a:r>
          </a:p>
          <a:p>
            <a:pPr eaLnBrk="1" hangingPunct="1">
              <a:lnSpc>
                <a:spcPct val="150000"/>
              </a:lnSpc>
              <a:buClr>
                <a:schemeClr val="tx1"/>
              </a:buClr>
              <a:buFont typeface="Wingdings" panose="05000000000000000000" pitchFamily="2" charset="2"/>
              <a:buChar char="v"/>
            </a:pPr>
            <a:r>
              <a:rPr lang="en-US" altLang="fa-IR" sz="2000" b="1" kern="0" dirty="0" smtClean="0">
                <a:latin typeface="Times New Roman" panose="02020603050405020304" pitchFamily="18" charset="0"/>
                <a:cs typeface="Times New Roman" panose="02020603050405020304" pitchFamily="18" charset="0"/>
              </a:rPr>
              <a:t>Ikonos</a:t>
            </a:r>
            <a:endParaRPr lang="fa-IR" altLang="fa-IR" sz="2000" b="1" kern="0" dirty="0" smtClean="0">
              <a:latin typeface="Times New Roman" panose="02020603050405020304" pitchFamily="18" charset="0"/>
              <a:cs typeface="Times New Roman" panose="02020603050405020304" pitchFamily="18" charset="0"/>
            </a:endParaRPr>
          </a:p>
          <a:p>
            <a:pPr eaLnBrk="1" hangingPunct="1">
              <a:lnSpc>
                <a:spcPct val="150000"/>
              </a:lnSpc>
              <a:buClr>
                <a:schemeClr val="tx1"/>
              </a:buClr>
              <a:buFont typeface="Wingdings" panose="05000000000000000000" pitchFamily="2" charset="2"/>
              <a:buChar char="v"/>
            </a:pPr>
            <a:r>
              <a:rPr lang="en-US" altLang="fa-IR" sz="2000" b="1" kern="0" dirty="0" smtClean="0">
                <a:latin typeface="Times New Roman" panose="02020603050405020304" pitchFamily="18" charset="0"/>
                <a:cs typeface="Times New Roman" panose="02020603050405020304" pitchFamily="18" charset="0"/>
              </a:rPr>
              <a:t>Geo eye </a:t>
            </a:r>
          </a:p>
          <a:p>
            <a:pPr eaLnBrk="1" hangingPunct="1">
              <a:lnSpc>
                <a:spcPct val="150000"/>
              </a:lnSpc>
              <a:buClr>
                <a:schemeClr val="tx1"/>
              </a:buClr>
              <a:buFont typeface="Wingdings" panose="05000000000000000000" pitchFamily="2" charset="2"/>
              <a:buChar char="v"/>
            </a:pPr>
            <a:r>
              <a:rPr lang="en-US" altLang="fa-IR" sz="2000" b="1" kern="0" dirty="0" smtClean="0">
                <a:latin typeface="Times New Roman" panose="02020603050405020304" pitchFamily="18" charset="0"/>
                <a:cs typeface="Times New Roman" panose="02020603050405020304" pitchFamily="18" charset="0"/>
              </a:rPr>
              <a:t>Word view</a:t>
            </a:r>
            <a:endParaRPr lang="fa-IR" altLang="fa-IR" sz="2000" b="1" kern="0" dirty="0" smtClean="0">
              <a:latin typeface="Times New Roman" panose="02020603050405020304" pitchFamily="18" charset="0"/>
              <a:cs typeface="Times New Roman" panose="02020603050405020304" pitchFamily="18" charset="0"/>
            </a:endParaRPr>
          </a:p>
          <a:p>
            <a:pPr eaLnBrk="1" hangingPunct="1">
              <a:lnSpc>
                <a:spcPct val="150000"/>
              </a:lnSpc>
              <a:buClr>
                <a:schemeClr val="tx1"/>
              </a:buClr>
              <a:buFont typeface="Wingdings" panose="05000000000000000000" pitchFamily="2" charset="2"/>
              <a:buChar char="v"/>
            </a:pPr>
            <a:r>
              <a:rPr lang="fa-IR" altLang="fa-IR" sz="2000" b="1" kern="0" dirty="0" smtClean="0">
                <a:latin typeface="Times New Roman" panose="02020603050405020304" pitchFamily="18" charset="0"/>
                <a:cs typeface="Times New Roman" panose="02020603050405020304" pitchFamily="18" charset="0"/>
              </a:rPr>
              <a:t>نقشه یار</a:t>
            </a:r>
            <a:endParaRPr lang="en-US" altLang="fa-IR" sz="2000" b="1" kern="0" dirty="0" smtClean="0">
              <a:latin typeface="Times New Roman" panose="02020603050405020304" pitchFamily="18" charset="0"/>
              <a:cs typeface="Times New Roman" panose="02020603050405020304" pitchFamily="18" charset="0"/>
            </a:endParaRPr>
          </a:p>
        </p:txBody>
      </p:sp>
      <p:sp>
        <p:nvSpPr>
          <p:cNvPr id="3" name="Rectangle 2"/>
          <p:cNvSpPr/>
          <p:nvPr/>
        </p:nvSpPr>
        <p:spPr>
          <a:xfrm>
            <a:off x="3088880" y="793368"/>
            <a:ext cx="4065537" cy="400110"/>
          </a:xfrm>
          <a:prstGeom prst="rect">
            <a:avLst/>
          </a:prstGeom>
        </p:spPr>
        <p:txBody>
          <a:bodyPr wrap="none">
            <a:spAutoFit/>
          </a:bodyPr>
          <a:lstStyle/>
          <a:p>
            <a:r>
              <a:rPr lang="fa-IR" altLang="fa-IR" sz="2000" dirty="0">
                <a:cs typeface="B Titr" panose="00000700000000000000" pitchFamily="2" charset="-78"/>
              </a:rPr>
              <a:t>تهیه تصاویر ماهواره ای با قدرت تفکیک زیاد</a:t>
            </a:r>
            <a:endParaRPr lang="en-US" sz="2000" dirty="0">
              <a:cs typeface="B Titr" panose="00000700000000000000" pitchFamily="2" charset="-78"/>
            </a:endParaRPr>
          </a:p>
        </p:txBody>
      </p:sp>
      <p:cxnSp>
        <p:nvCxnSpPr>
          <p:cNvPr id="6" name="Straight Arrow Connector 5"/>
          <p:cNvCxnSpPr/>
          <p:nvPr/>
        </p:nvCxnSpPr>
        <p:spPr bwMode="auto">
          <a:xfrm>
            <a:off x="4124938" y="2133600"/>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4" name="Straight Arrow Connector 13"/>
          <p:cNvCxnSpPr/>
          <p:nvPr/>
        </p:nvCxnSpPr>
        <p:spPr bwMode="auto">
          <a:xfrm>
            <a:off x="2895600" y="2667000"/>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Rectangle 6"/>
          <p:cNvSpPr/>
          <p:nvPr/>
        </p:nvSpPr>
        <p:spPr>
          <a:xfrm>
            <a:off x="5181600" y="1925272"/>
            <a:ext cx="1065356" cy="369332"/>
          </a:xfrm>
          <a:prstGeom prst="rect">
            <a:avLst/>
          </a:prstGeom>
        </p:spPr>
        <p:txBody>
          <a:bodyPr wrap="none">
            <a:spAutoFit/>
          </a:bodyPr>
          <a:lstStyle/>
          <a:p>
            <a:r>
              <a:rPr lang="en-US" b="1" dirty="0" smtClean="0">
                <a:solidFill>
                  <a:srgbClr val="33CC33"/>
                </a:solidFill>
                <a:latin typeface="Times New Roman" panose="02020603050405020304" pitchFamily="18" charset="0"/>
                <a:cs typeface="Times New Roman" panose="02020603050405020304" pitchFamily="18" charset="0"/>
              </a:rPr>
              <a:t>Program</a:t>
            </a:r>
            <a:endParaRPr lang="en-US" b="1" dirty="0">
              <a:solidFill>
                <a:srgbClr val="33CC33"/>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952262" y="2482298"/>
            <a:ext cx="1065356" cy="369332"/>
          </a:xfrm>
          <a:prstGeom prst="rect">
            <a:avLst/>
          </a:prstGeom>
        </p:spPr>
        <p:txBody>
          <a:bodyPr wrap="none">
            <a:spAutoFit/>
          </a:bodyPr>
          <a:lstStyle/>
          <a:p>
            <a:r>
              <a:rPr lang="en-US" b="1" dirty="0" smtClean="0">
                <a:solidFill>
                  <a:srgbClr val="33CC33"/>
                </a:solidFill>
                <a:latin typeface="Times New Roman" panose="02020603050405020304" pitchFamily="18" charset="0"/>
                <a:cs typeface="Times New Roman" panose="02020603050405020304" pitchFamily="18" charset="0"/>
              </a:rPr>
              <a:t>Program</a:t>
            </a:r>
            <a:endParaRPr lang="en-US" b="1" dirty="0">
              <a:solidFill>
                <a:srgbClr val="33CC33"/>
              </a:solidFill>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bwMode="auto">
          <a:xfrm>
            <a:off x="2442754" y="3147060"/>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 name="Rectangle 17"/>
          <p:cNvSpPr/>
          <p:nvPr/>
        </p:nvSpPr>
        <p:spPr>
          <a:xfrm>
            <a:off x="3481193" y="2932886"/>
            <a:ext cx="1680909"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2001 </a:t>
            </a:r>
            <a:r>
              <a:rPr lang="en-US" b="1" dirty="0">
                <a:solidFill>
                  <a:srgbClr val="FF0000"/>
                </a:solidFill>
                <a:latin typeface="Times New Roman" panose="02020603050405020304" pitchFamily="18" charset="0"/>
                <a:cs typeface="Times New Roman" panose="02020603050405020304" pitchFamily="18" charset="0"/>
              </a:rPr>
              <a:t>to present</a:t>
            </a:r>
          </a:p>
        </p:txBody>
      </p:sp>
      <p:cxnSp>
        <p:nvCxnSpPr>
          <p:cNvPr id="19" name="Straight Arrow Connector 18"/>
          <p:cNvCxnSpPr/>
          <p:nvPr/>
        </p:nvCxnSpPr>
        <p:spPr bwMode="auto">
          <a:xfrm>
            <a:off x="5121648" y="3162300"/>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Rectangle 7"/>
          <p:cNvSpPr/>
          <p:nvPr/>
        </p:nvSpPr>
        <p:spPr>
          <a:xfrm>
            <a:off x="6176484" y="2962394"/>
            <a:ext cx="2066591"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Resolution = 61 cm</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Arrow Connector 20"/>
          <p:cNvCxnSpPr/>
          <p:nvPr/>
        </p:nvCxnSpPr>
        <p:spPr bwMode="auto">
          <a:xfrm>
            <a:off x="2031594" y="3665219"/>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6" name="Rectangle 25"/>
          <p:cNvSpPr/>
          <p:nvPr/>
        </p:nvSpPr>
        <p:spPr>
          <a:xfrm>
            <a:off x="3124200" y="3480553"/>
            <a:ext cx="3567002" cy="369332"/>
          </a:xfrm>
          <a:prstGeom prst="rect">
            <a:avLst/>
          </a:prstGeom>
        </p:spPr>
        <p:txBody>
          <a:bodyPr wrap="none">
            <a:spAutoFit/>
          </a:bodyPr>
          <a:lstStyle/>
          <a:p>
            <a:r>
              <a:rPr lang="fa-IR" b="1" dirty="0" smtClean="0">
                <a:solidFill>
                  <a:srgbClr val="FF0000"/>
                </a:solidFill>
                <a:latin typeface="Times New Roman" panose="02020603050405020304" pitchFamily="18" charset="0"/>
                <a:cs typeface="Times New Roman" panose="02020603050405020304" pitchFamily="18" charset="0"/>
              </a:rPr>
              <a:t>2000</a:t>
            </a:r>
            <a:r>
              <a:rPr lang="en-US" b="1" dirty="0" smtClean="0">
                <a:solidFill>
                  <a:srgbClr val="FF0000"/>
                </a:solidFill>
                <a:latin typeface="Times New Roman" panose="02020603050405020304" pitchFamily="18" charset="0"/>
                <a:cs typeface="Times New Roman" panose="02020603050405020304" pitchFamily="18" charset="0"/>
              </a:rPr>
              <a:t> Resolution = 1pan to 4 m MS</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27" name="Straight Arrow Connector 26"/>
          <p:cNvCxnSpPr/>
          <p:nvPr/>
        </p:nvCxnSpPr>
        <p:spPr bwMode="auto">
          <a:xfrm>
            <a:off x="2103765" y="4168137"/>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8" name="Rectangle 27"/>
          <p:cNvSpPr/>
          <p:nvPr/>
        </p:nvSpPr>
        <p:spPr>
          <a:xfrm>
            <a:off x="3142204" y="3953963"/>
            <a:ext cx="2751715"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2008 </a:t>
            </a:r>
            <a:r>
              <a:rPr lang="en-US" b="1" dirty="0">
                <a:solidFill>
                  <a:srgbClr val="FF0000"/>
                </a:solidFill>
                <a:latin typeface="Times New Roman" panose="02020603050405020304" pitchFamily="18" charset="0"/>
                <a:cs typeface="Times New Roman" panose="02020603050405020304" pitchFamily="18" charset="0"/>
              </a:rPr>
              <a:t>to </a:t>
            </a:r>
            <a:r>
              <a:rPr lang="en-US" b="1" dirty="0" smtClean="0">
                <a:solidFill>
                  <a:srgbClr val="FF0000"/>
                </a:solidFill>
                <a:latin typeface="Times New Roman" panose="02020603050405020304" pitchFamily="18" charset="0"/>
                <a:cs typeface="Times New Roman" panose="02020603050405020304" pitchFamily="18" charset="0"/>
              </a:rPr>
              <a:t>present 41 cm pan</a:t>
            </a:r>
            <a:endParaRPr lang="en-US" b="1" dirty="0">
              <a:solidFill>
                <a:srgbClr val="FF0000"/>
              </a:solidFill>
              <a:latin typeface="Times New Roman" panose="02020603050405020304" pitchFamily="18" charset="0"/>
              <a:cs typeface="Times New Roman" panose="02020603050405020304" pitchFamily="18" charset="0"/>
            </a:endParaRPr>
          </a:p>
        </p:txBody>
      </p:sp>
      <p:cxnSp>
        <p:nvCxnSpPr>
          <p:cNvPr id="29" name="Straight Arrow Connector 28"/>
          <p:cNvCxnSpPr/>
          <p:nvPr/>
        </p:nvCxnSpPr>
        <p:spPr bwMode="auto">
          <a:xfrm>
            <a:off x="2442754" y="4713455"/>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0" name="Rectangle 29"/>
          <p:cNvSpPr/>
          <p:nvPr/>
        </p:nvSpPr>
        <p:spPr>
          <a:xfrm>
            <a:off x="3481193" y="4499281"/>
            <a:ext cx="1680909"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2009 </a:t>
            </a:r>
            <a:r>
              <a:rPr lang="en-US" b="1" dirty="0">
                <a:solidFill>
                  <a:srgbClr val="FF0000"/>
                </a:solidFill>
                <a:latin typeface="Times New Roman" panose="02020603050405020304" pitchFamily="18" charset="0"/>
                <a:cs typeface="Times New Roman" panose="02020603050405020304" pitchFamily="18" charset="0"/>
              </a:rPr>
              <a:t>to present</a:t>
            </a:r>
          </a:p>
        </p:txBody>
      </p:sp>
      <p:cxnSp>
        <p:nvCxnSpPr>
          <p:cNvPr id="31" name="Straight Arrow Connector 30"/>
          <p:cNvCxnSpPr/>
          <p:nvPr/>
        </p:nvCxnSpPr>
        <p:spPr bwMode="auto">
          <a:xfrm>
            <a:off x="5121648" y="4728695"/>
            <a:ext cx="105666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2" name="Rectangle 31"/>
          <p:cNvSpPr/>
          <p:nvPr/>
        </p:nvSpPr>
        <p:spPr>
          <a:xfrm>
            <a:off x="6176484" y="4528789"/>
            <a:ext cx="2066591" cy="369332"/>
          </a:xfrm>
          <a:prstGeom prst="rect">
            <a:avLst/>
          </a:prstGeom>
        </p:spPr>
        <p:txBody>
          <a:bodyPr wrap="none">
            <a:spAutoFit/>
          </a:bodyPr>
          <a:lstStyle/>
          <a:p>
            <a:r>
              <a:rPr lang="en-US" b="1" dirty="0" smtClean="0">
                <a:solidFill>
                  <a:srgbClr val="FF0000"/>
                </a:solidFill>
                <a:latin typeface="Times New Roman" panose="02020603050405020304" pitchFamily="18" charset="0"/>
                <a:cs typeface="Times New Roman" panose="02020603050405020304" pitchFamily="18" charset="0"/>
              </a:rPr>
              <a:t>Resolution = 40 cm</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1489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59" y="114300"/>
            <a:ext cx="8676480" cy="632459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4802" y="3040796"/>
            <a:ext cx="4795804" cy="30171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ctangle 18"/>
          <p:cNvSpPr/>
          <p:nvPr/>
        </p:nvSpPr>
        <p:spPr>
          <a:xfrm>
            <a:off x="912223" y="2209800"/>
            <a:ext cx="7700963" cy="677108"/>
          </a:xfrm>
          <a:prstGeom prst="rect">
            <a:avLst/>
          </a:prstGeom>
        </p:spPr>
        <p:txBody>
          <a:bodyPr wrap="square">
            <a:spAutoFit/>
          </a:bodyPr>
          <a:lstStyle/>
          <a:p>
            <a:pPr algn="ctr" rtl="1"/>
            <a:r>
              <a:rPr lang="fa-IR" altLang="fa-IR" sz="2400" dirty="0">
                <a:latin typeface="Times New Roman" panose="02020603050405020304" pitchFamily="18" charset="0"/>
                <a:ea typeface="Calibri" panose="020F0502020204030204" pitchFamily="34" charset="0"/>
                <a:cs typeface="B Titr" panose="00000700000000000000" pitchFamily="2" charset="-78"/>
              </a:rPr>
              <a:t>تأملی بر مطالعات خاکشناسی</a:t>
            </a:r>
            <a:r>
              <a:rPr lang="fa-IR" altLang="fa-IR" sz="2400" b="1" dirty="0">
                <a:solidFill>
                  <a:srgbClr val="002060"/>
                </a:solidFill>
                <a:cs typeface="B Lotus" panose="00000400000000000000" pitchFamily="2" charset="-78"/>
              </a:rPr>
              <a:t> </a:t>
            </a:r>
            <a:r>
              <a:rPr lang="fa-IR" altLang="fa-IR" sz="2400" dirty="0" smtClean="0">
                <a:latin typeface="Times New Roman" panose="02020603050405020304" pitchFamily="18" charset="0"/>
                <a:ea typeface="Calibri" panose="020F0502020204030204" pitchFamily="34" charset="0"/>
                <a:cs typeface="B Titr" panose="00000700000000000000" pitchFamily="2" charset="-78"/>
              </a:rPr>
              <a:t>از </a:t>
            </a:r>
            <a:r>
              <a:rPr lang="fa-IR" altLang="fa-IR" sz="2400" dirty="0">
                <a:latin typeface="Times New Roman" panose="02020603050405020304" pitchFamily="18" charset="0"/>
                <a:ea typeface="Calibri" panose="020F0502020204030204" pitchFamily="34" charset="0"/>
                <a:cs typeface="B Titr" panose="00000700000000000000" pitchFamily="2" charset="-78"/>
              </a:rPr>
              <a:t>دیدگاه </a:t>
            </a:r>
            <a:r>
              <a:rPr lang="fa-IR" altLang="fa-IR" sz="2400" dirty="0" smtClean="0">
                <a:latin typeface="Times New Roman" panose="02020603050405020304" pitchFamily="18" charset="0"/>
                <a:ea typeface="Calibri" panose="020F0502020204030204" pitchFamily="34" charset="0"/>
                <a:cs typeface="B Titr" panose="00000700000000000000" pitchFamily="2" charset="-78"/>
              </a:rPr>
              <a:t>کارشناسی </a:t>
            </a:r>
            <a:r>
              <a:rPr lang="fa-IR" altLang="fa-IR" sz="2400" dirty="0">
                <a:latin typeface="Times New Roman" panose="02020603050405020304" pitchFamily="18" charset="0"/>
                <a:ea typeface="Calibri" panose="020F0502020204030204" pitchFamily="34" charset="0"/>
                <a:cs typeface="B Titr" panose="00000700000000000000" pitchFamily="2" charset="-78"/>
              </a:rPr>
              <a:t>رسمی </a:t>
            </a:r>
            <a:r>
              <a:rPr lang="fa-IR" altLang="fa-IR" sz="2400" dirty="0" smtClean="0">
                <a:latin typeface="Times New Roman" panose="02020603050405020304" pitchFamily="18" charset="0"/>
                <a:ea typeface="Calibri" panose="020F0502020204030204" pitchFamily="34" charset="0"/>
                <a:cs typeface="B Titr" panose="00000700000000000000" pitchFamily="2" charset="-78"/>
              </a:rPr>
              <a:t>دادگستری</a:t>
            </a:r>
          </a:p>
          <a:p>
            <a:pPr algn="ctr" rtl="1"/>
            <a:r>
              <a:rPr lang="fa-IR" sz="1400" dirty="0" smtClean="0">
                <a:solidFill>
                  <a:schemeClr val="accent1">
                    <a:lumMod val="75000"/>
                  </a:schemeClr>
                </a:solidFill>
                <a:latin typeface="Times New Roman" panose="02020603050405020304" pitchFamily="18" charset="0"/>
                <a:ea typeface="Calibri" panose="020F0502020204030204" pitchFamily="34" charset="0"/>
                <a:cs typeface="B Titr" panose="00000700000000000000" pitchFamily="2" charset="-78"/>
              </a:rPr>
              <a:t>بخش اول : مبانی</a:t>
            </a:r>
            <a:endParaRPr lang="en-US" sz="1400" dirty="0">
              <a:solidFill>
                <a:schemeClr val="accent1">
                  <a:lumMod val="75000"/>
                </a:schemeClr>
              </a:solidFill>
              <a:latin typeface="Times New Roman" panose="02020603050405020304" pitchFamily="18" charset="0"/>
              <a:ea typeface="Calibri" panose="020F0502020204030204" pitchFamily="34" charset="0"/>
              <a:cs typeface="B Titr" panose="00000700000000000000" pitchFamily="2" charset="-78"/>
            </a:endParaRPr>
          </a:p>
        </p:txBody>
      </p:sp>
      <p:cxnSp>
        <p:nvCxnSpPr>
          <p:cNvPr id="45" name="Straight Connector 44"/>
          <p:cNvCxnSpPr/>
          <p:nvPr/>
        </p:nvCxnSpPr>
        <p:spPr>
          <a:xfrm>
            <a:off x="912223" y="2971800"/>
            <a:ext cx="7700963"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7010" y="152400"/>
            <a:ext cx="2586590" cy="1828800"/>
          </a:xfrm>
          <a:prstGeom prst="rect">
            <a:avLst/>
          </a:prstGeom>
        </p:spPr>
      </p:pic>
    </p:spTree>
    <p:extLst>
      <p:ext uri="{BB962C8B-B14F-4D97-AF65-F5344CB8AC3E}">
        <p14:creationId xmlns:p14="http://schemas.microsoft.com/office/powerpoint/2010/main" val="33466299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444678" y="1299411"/>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40</a:t>
            </a:fld>
            <a:endParaRPr lang="en-US" altLang="en-US" sz="1800" dirty="0" smtClean="0">
              <a:cs typeface="B Titr" panose="00000700000000000000" pitchFamily="2" charset="-7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78" y="324051"/>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678" y="1353493"/>
            <a:ext cx="8699322" cy="4818707"/>
          </a:xfrm>
          <a:prstGeom prst="rect">
            <a:avLst/>
          </a:prstGeom>
        </p:spPr>
      </p:pic>
    </p:spTree>
    <p:extLst>
      <p:ext uri="{BB962C8B-B14F-4D97-AF65-F5344CB8AC3E}">
        <p14:creationId xmlns:p14="http://schemas.microsoft.com/office/powerpoint/2010/main" val="8498359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0" y="304800"/>
            <a:ext cx="1887522" cy="822960"/>
          </a:xfrm>
          <a:prstGeom prst="rect">
            <a:avLst/>
          </a:prstGeom>
        </p:spPr>
      </p:pic>
      <p:sp>
        <p:nvSpPr>
          <p:cNvPr id="7" name="Rectangle 6"/>
          <p:cNvSpPr/>
          <p:nvPr/>
        </p:nvSpPr>
        <p:spPr>
          <a:xfrm>
            <a:off x="5342738" y="4114800"/>
            <a:ext cx="3182922" cy="523220"/>
          </a:xfrm>
          <a:prstGeom prst="rect">
            <a:avLst/>
          </a:prstGeom>
        </p:spPr>
        <p:txBody>
          <a:bodyPr wrap="square">
            <a:spAutoFit/>
          </a:bodyPr>
          <a:lstStyle/>
          <a:p>
            <a:pPr algn="ctr" rtl="1"/>
            <a:r>
              <a:rPr lang="fa-IR" altLang="en-US" sz="2800" dirty="0">
                <a:solidFill>
                  <a:srgbClr val="FF0000"/>
                </a:solidFill>
                <a:cs typeface="B Titr" panose="00000700000000000000" pitchFamily="2" charset="-78"/>
              </a:rPr>
              <a:t> زمین </a:t>
            </a:r>
            <a:r>
              <a:rPr lang="fa-IR" altLang="en-US" sz="2800" dirty="0" smtClean="0">
                <a:solidFill>
                  <a:srgbClr val="FF0000"/>
                </a:solidFill>
                <a:cs typeface="B Titr" panose="00000700000000000000" pitchFamily="2" charset="-78"/>
              </a:rPr>
              <a:t>مرجع</a:t>
            </a:r>
            <a:r>
              <a:rPr lang="fa-IR" altLang="en-US" sz="2800" dirty="0">
                <a:solidFill>
                  <a:srgbClr val="FF0000"/>
                </a:solidFill>
                <a:cs typeface="B Titr" panose="00000700000000000000" pitchFamily="2" charset="-78"/>
              </a:rPr>
              <a:t> </a:t>
            </a:r>
            <a:r>
              <a:rPr lang="fa-IR" altLang="en-US" sz="2800" dirty="0" smtClean="0">
                <a:solidFill>
                  <a:srgbClr val="FF0000"/>
                </a:solidFill>
                <a:cs typeface="B Titr" panose="00000700000000000000" pitchFamily="2" charset="-78"/>
              </a:rPr>
              <a:t>(جانمائی)                     </a:t>
            </a:r>
            <a:endParaRPr lang="en-US" sz="2800" dirty="0">
              <a:cs typeface="B Titr" panose="00000700000000000000" pitchFamily="2" charset="-78"/>
            </a:endParaRPr>
          </a:p>
        </p:txBody>
      </p:sp>
      <p:sp>
        <p:nvSpPr>
          <p:cNvPr id="8" name="Rectangle 7"/>
          <p:cNvSpPr/>
          <p:nvPr/>
        </p:nvSpPr>
        <p:spPr>
          <a:xfrm>
            <a:off x="5924211" y="4762500"/>
            <a:ext cx="2019977" cy="523220"/>
          </a:xfrm>
          <a:prstGeom prst="rect">
            <a:avLst/>
          </a:prstGeom>
        </p:spPr>
        <p:txBody>
          <a:bodyPr wrap="none">
            <a:spAutoFit/>
          </a:bodyPr>
          <a:lstStyle/>
          <a:p>
            <a:pPr algn="r" rtl="1"/>
            <a:r>
              <a:rPr lang="en-US" altLang="en-US" sz="2800" b="1" dirty="0">
                <a:solidFill>
                  <a:srgbClr val="FF0000"/>
                </a:solidFill>
                <a:latin typeface="Times New Roman" panose="02020603050405020304" pitchFamily="18" charset="0"/>
                <a:cs typeface="Times New Roman" panose="02020603050405020304" pitchFamily="18" charset="0"/>
              </a:rPr>
              <a:t>Georeferece</a:t>
            </a:r>
          </a:p>
        </p:txBody>
      </p:sp>
    </p:spTree>
    <p:extLst>
      <p:ext uri="{BB962C8B-B14F-4D97-AF65-F5344CB8AC3E}">
        <p14:creationId xmlns:p14="http://schemas.microsoft.com/office/powerpoint/2010/main" val="28139157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42</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43200" y="9906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431298" y="511343"/>
            <a:ext cx="3390904"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جانمایی عوارض</a:t>
            </a:r>
            <a:endParaRPr lang="fa-IR" altLang="fa-IR" sz="2400" b="1" kern="0" dirty="0">
              <a:latin typeface="Times New Roman" panose="02020603050405020304" pitchFamily="18" charset="0"/>
              <a:cs typeface="B Titr" panose="00000700000000000000" pitchFamily="2" charset="-78"/>
            </a:endParaRPr>
          </a:p>
        </p:txBody>
      </p:sp>
      <p:sp>
        <p:nvSpPr>
          <p:cNvPr id="10" name="TextBox 5"/>
          <p:cNvSpPr txBox="1">
            <a:spLocks noChangeArrowheads="1"/>
          </p:cNvSpPr>
          <p:nvPr/>
        </p:nvSpPr>
        <p:spPr bwMode="auto">
          <a:xfrm>
            <a:off x="1066799" y="1396885"/>
            <a:ext cx="769917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lgn="just" rtl="1">
              <a:buClr>
                <a:schemeClr val="tx1"/>
              </a:buClr>
              <a:buFont typeface="Wingdings" panose="05000000000000000000" pitchFamily="2" charset="2"/>
              <a:buChar char="v"/>
            </a:pPr>
            <a:r>
              <a:rPr lang="fa-IR" altLang="fa-IR" sz="2000" dirty="0" smtClean="0">
                <a:latin typeface="iranyekanregular-fn"/>
                <a:cs typeface="B Lotus" panose="00000400000000000000" pitchFamily="2" charset="-78"/>
              </a:rPr>
              <a:t>جانمایی </a:t>
            </a:r>
            <a:r>
              <a:rPr lang="fa-IR" altLang="fa-IR" sz="2000" dirty="0">
                <a:latin typeface="iranyekanregular-fn"/>
                <a:cs typeface="B Lotus" panose="00000400000000000000" pitchFamily="2" charset="-78"/>
              </a:rPr>
              <a:t>زمین به مشخص شدن مکان و شرایط جغرافیایی زمین روی عکس ها و نقشه های هوایی گفته می شود.</a:t>
            </a:r>
            <a:endParaRPr lang="fa-IR" altLang="fa-IR" sz="2000" dirty="0">
              <a:cs typeface="B Lotus" panose="00000400000000000000" pitchFamily="2" charset="-78"/>
            </a:endParaRPr>
          </a:p>
        </p:txBody>
      </p:sp>
      <p:graphicFrame>
        <p:nvGraphicFramePr>
          <p:cNvPr id="11" name="Diagram 10"/>
          <p:cNvGraphicFramePr/>
          <p:nvPr>
            <p:extLst/>
          </p:nvPr>
        </p:nvGraphicFramePr>
        <p:xfrm>
          <a:off x="2519363" y="2771942"/>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760" y="2041044"/>
            <a:ext cx="3150840" cy="2835756"/>
          </a:xfrm>
          <a:prstGeom prst="rect">
            <a:avLst/>
          </a:prstGeom>
        </p:spPr>
      </p:pic>
    </p:spTree>
    <p:extLst>
      <p:ext uri="{BB962C8B-B14F-4D97-AF65-F5344CB8AC3E}">
        <p14:creationId xmlns:p14="http://schemas.microsoft.com/office/powerpoint/2010/main" val="22353799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43</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5715000" y="829839"/>
            <a:ext cx="27432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506786" y="367871"/>
            <a:ext cx="1938351" cy="400110"/>
          </a:xfrm>
          <a:prstGeom prst="rect">
            <a:avLst/>
          </a:prstGeom>
        </p:spPr>
        <p:txBody>
          <a:bodyPr wrap="none">
            <a:spAutoFit/>
          </a:bodyPr>
          <a:lstStyle/>
          <a:p>
            <a:r>
              <a:rPr lang="fa-IR" altLang="fa-IR" sz="2000" dirty="0">
                <a:cs typeface="B Titr" panose="00000700000000000000" pitchFamily="2" charset="-78"/>
              </a:rPr>
              <a:t>مختصات جغرافیایی</a:t>
            </a:r>
          </a:p>
        </p:txBody>
      </p:sp>
      <p:sp>
        <p:nvSpPr>
          <p:cNvPr id="5" name="Rectangle 4"/>
          <p:cNvSpPr/>
          <p:nvPr/>
        </p:nvSpPr>
        <p:spPr>
          <a:xfrm>
            <a:off x="635398" y="1422161"/>
            <a:ext cx="7997382" cy="4708981"/>
          </a:xfrm>
          <a:prstGeom prst="rect">
            <a:avLst/>
          </a:prstGeom>
        </p:spPr>
        <p:txBody>
          <a:bodyPr wrap="square">
            <a:spAutoFit/>
          </a:bodyPr>
          <a:lstStyle/>
          <a:p>
            <a:pPr algn="just" rtl="1">
              <a:lnSpc>
                <a:spcPct val="150000"/>
              </a:lnSpc>
              <a:defRPr/>
            </a:pPr>
            <a:r>
              <a:rPr lang="fa-IR" sz="2000" dirty="0" smtClean="0">
                <a:latin typeface="Adobe Caslon Pro" panose="0205050205050A020403" pitchFamily="18" charset="0"/>
                <a:cs typeface="B Lotus" panose="00000400000000000000" pitchFamily="2" charset="-78"/>
              </a:rPr>
              <a:t>1- سیستم </a:t>
            </a:r>
            <a:r>
              <a:rPr lang="fa-IR" sz="2000" dirty="0">
                <a:latin typeface="Adobe Caslon Pro" panose="0205050205050A020403" pitchFamily="18" charset="0"/>
                <a:cs typeface="B Lotus" panose="00000400000000000000" pitchFamily="2" charset="-78"/>
              </a:rPr>
              <a:t>مختصات مسطح و دو بعدی است که از طریق آن </a:t>
            </a:r>
            <a:r>
              <a:rPr lang="en-US" sz="2000" dirty="0">
                <a:latin typeface="Adobe Caslon Pro" panose="0205050205050A020403" pitchFamily="18" charset="0"/>
                <a:cs typeface="B Lotus" panose="00000400000000000000" pitchFamily="2" charset="-78"/>
              </a:rPr>
              <a:t>x</a:t>
            </a:r>
            <a:r>
              <a:rPr lang="fa-IR" sz="2000" dirty="0">
                <a:latin typeface="Adobe Caslon Pro" panose="0205050205050A020403" pitchFamily="18" charset="0"/>
                <a:cs typeface="B Lotus" panose="00000400000000000000" pitchFamily="2" charset="-78"/>
              </a:rPr>
              <a:t>ها معرف اندازه افقی و </a:t>
            </a:r>
            <a:r>
              <a:rPr lang="en-US" sz="2000" dirty="0">
                <a:latin typeface="Adobe Caslon Pro" panose="0205050205050A020403" pitchFamily="18" charset="0"/>
                <a:cs typeface="B Lotus" panose="00000400000000000000" pitchFamily="2" charset="-78"/>
              </a:rPr>
              <a:t>y</a:t>
            </a:r>
            <a:r>
              <a:rPr lang="fa-IR" sz="2000" dirty="0">
                <a:latin typeface="Adobe Caslon Pro" panose="0205050205050A020403" pitchFamily="18" charset="0"/>
                <a:cs typeface="B Lotus" panose="00000400000000000000" pitchFamily="2" charset="-78"/>
              </a:rPr>
              <a:t>ها معرف فاصلۀ عمودی است. </a:t>
            </a:r>
          </a:p>
          <a:p>
            <a:pPr algn="just" rtl="1">
              <a:lnSpc>
                <a:spcPct val="150000"/>
              </a:lnSpc>
              <a:defRPr/>
            </a:pPr>
            <a:r>
              <a:rPr lang="fa-IR" sz="2000" dirty="0" smtClean="0">
                <a:latin typeface="Adobe Caslon Pro" panose="0205050205050A020403" pitchFamily="18" charset="0"/>
                <a:cs typeface="B Lotus" panose="00000400000000000000" pitchFamily="2" charset="-78"/>
              </a:rPr>
              <a:t>2- با </a:t>
            </a:r>
            <a:r>
              <a:rPr lang="fa-IR" sz="2000" dirty="0">
                <a:latin typeface="Adobe Caslon Pro" panose="0205050205050A020403" pitchFamily="18" charset="0"/>
                <a:cs typeface="B Lotus" panose="00000400000000000000" pitchFamily="2" charset="-78"/>
              </a:rPr>
              <a:t>داشتن مقادیر </a:t>
            </a:r>
            <a:r>
              <a:rPr lang="en-US" sz="2000" dirty="0">
                <a:latin typeface="Adobe Caslon Pro" panose="0205050205050A020403" pitchFamily="18" charset="0"/>
                <a:cs typeface="B Lotus" panose="00000400000000000000" pitchFamily="2" charset="-78"/>
              </a:rPr>
              <a:t>x</a:t>
            </a:r>
            <a:r>
              <a:rPr lang="fa-IR" sz="2000" dirty="0">
                <a:latin typeface="Adobe Caslon Pro" panose="0205050205050A020403" pitchFamily="18" charset="0"/>
                <a:cs typeface="B Lotus" panose="00000400000000000000" pitchFamily="2" charset="-78"/>
              </a:rPr>
              <a:t> و </a:t>
            </a:r>
            <a:r>
              <a:rPr lang="en-US" sz="2000" dirty="0">
                <a:latin typeface="Adobe Caslon Pro" panose="0205050205050A020403" pitchFamily="18" charset="0"/>
                <a:cs typeface="B Lotus" panose="00000400000000000000" pitchFamily="2" charset="-78"/>
              </a:rPr>
              <a:t>y</a:t>
            </a:r>
            <a:r>
              <a:rPr lang="fa-IR" sz="2000" dirty="0">
                <a:latin typeface="Adobe Caslon Pro" panose="0205050205050A020403" pitchFamily="18" charset="0"/>
                <a:cs typeface="B Lotus" panose="00000400000000000000" pitchFamily="2" charset="-78"/>
              </a:rPr>
              <a:t> می توان موقعیت هر نقطه را بر روی زمین تعیین نمود. در این نوع سیستم مختصات از دو محور استفاده می شود.</a:t>
            </a:r>
          </a:p>
          <a:p>
            <a:pPr lvl="1" algn="just" rtl="1">
              <a:lnSpc>
                <a:spcPct val="150000"/>
              </a:lnSpc>
              <a:buFont typeface="Wingdings" panose="05000000000000000000" pitchFamily="2" charset="2"/>
              <a:buChar char="ü"/>
              <a:defRPr/>
            </a:pPr>
            <a:r>
              <a:rPr lang="fa-IR" sz="2000" dirty="0">
                <a:solidFill>
                  <a:srgbClr val="33CC33"/>
                </a:solidFill>
                <a:latin typeface="Adobe Caslon Pro" panose="0205050205050A020403" pitchFamily="18" charset="0"/>
                <a:cs typeface="B Lotus" panose="00000400000000000000" pitchFamily="2" charset="-78"/>
              </a:rPr>
              <a:t>محور افقی جهت شرقی-غربی</a:t>
            </a:r>
          </a:p>
          <a:p>
            <a:pPr lvl="1" algn="just" rtl="1">
              <a:lnSpc>
                <a:spcPct val="150000"/>
              </a:lnSpc>
              <a:buFont typeface="Wingdings" panose="05000000000000000000" pitchFamily="2" charset="2"/>
              <a:buChar char="ü"/>
              <a:defRPr/>
            </a:pPr>
            <a:r>
              <a:rPr lang="fa-IR" sz="2000" dirty="0">
                <a:solidFill>
                  <a:srgbClr val="33CC33"/>
                </a:solidFill>
                <a:latin typeface="Adobe Caslon Pro" panose="0205050205050A020403" pitchFamily="18" charset="0"/>
                <a:cs typeface="B Lotus" panose="00000400000000000000" pitchFamily="2" charset="-78"/>
              </a:rPr>
              <a:t>محور عمودی جهت شمالی-جنوبی</a:t>
            </a:r>
          </a:p>
          <a:p>
            <a:pPr algn="just" rtl="1">
              <a:lnSpc>
                <a:spcPct val="150000"/>
              </a:lnSpc>
              <a:defRPr/>
            </a:pPr>
            <a:r>
              <a:rPr lang="fa-IR" sz="2000" dirty="0">
                <a:solidFill>
                  <a:srgbClr val="FF0000"/>
                </a:solidFill>
                <a:latin typeface="Adobe Caslon Pro" panose="0205050205050A020403" pitchFamily="18" charset="0"/>
                <a:cs typeface="B Lotus" panose="00000400000000000000" pitchFamily="2" charset="-78"/>
              </a:rPr>
              <a:t>این دو محور در نقطه ای به نام مبداء همدیگر را قطع می نمایند و موقعیت عوارض جغرافیایی نسبت به مبداء صفر سنجیده می شود. </a:t>
            </a:r>
          </a:p>
          <a:p>
            <a:pPr algn="just" rtl="1">
              <a:lnSpc>
                <a:spcPct val="150000"/>
              </a:lnSpc>
              <a:defRPr/>
            </a:pPr>
            <a:r>
              <a:rPr lang="fa-IR" sz="2000" dirty="0">
                <a:solidFill>
                  <a:srgbClr val="FF0000"/>
                </a:solidFill>
                <a:latin typeface="Adobe Caslon Pro" panose="0205050205050A020403" pitchFamily="18" charset="0"/>
                <a:cs typeface="B Lotus" panose="00000400000000000000" pitchFamily="2" charset="-78"/>
              </a:rPr>
              <a:t>در سیستم های مختصات قائم الزاویه ای، دو محور عمود بر هم یک سیستم شبکه بندی را بر روی نقشه ایجاد می کنند که فواصل بین آنها برحسب متر یا واحدهای دیگر مشخص می شوند</a:t>
            </a:r>
            <a:endParaRPr lang="en-US" sz="1600" dirty="0">
              <a:solidFill>
                <a:srgbClr val="FF0000"/>
              </a:solidFill>
            </a:endParaRPr>
          </a:p>
        </p:txBody>
      </p:sp>
      <p:sp>
        <p:nvSpPr>
          <p:cNvPr id="6" name="Rectangle 5"/>
          <p:cNvSpPr/>
          <p:nvPr/>
        </p:nvSpPr>
        <p:spPr>
          <a:xfrm>
            <a:off x="6373736" y="990600"/>
            <a:ext cx="2071401" cy="369332"/>
          </a:xfrm>
          <a:prstGeom prst="rect">
            <a:avLst/>
          </a:prstGeom>
        </p:spPr>
        <p:txBody>
          <a:bodyPr wrap="none">
            <a:spAutoFit/>
          </a:bodyPr>
          <a:lstStyle/>
          <a:p>
            <a:pPr algn="r"/>
            <a:r>
              <a:rPr lang="fa-IR" altLang="en-US" b="1" dirty="0">
                <a:solidFill>
                  <a:srgbClr val="FF0000"/>
                </a:solidFill>
                <a:cs typeface="B Titr" panose="00000700000000000000" pitchFamily="2" charset="-78"/>
              </a:rPr>
              <a:t>سیستم مختصات دکارتی</a:t>
            </a:r>
          </a:p>
        </p:txBody>
      </p:sp>
    </p:spTree>
    <p:extLst>
      <p:ext uri="{BB962C8B-B14F-4D97-AF65-F5344CB8AC3E}">
        <p14:creationId xmlns:p14="http://schemas.microsoft.com/office/powerpoint/2010/main" val="2332889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44</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5715000" y="829839"/>
            <a:ext cx="27432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506786" y="367871"/>
            <a:ext cx="1938351" cy="400110"/>
          </a:xfrm>
          <a:prstGeom prst="rect">
            <a:avLst/>
          </a:prstGeom>
        </p:spPr>
        <p:txBody>
          <a:bodyPr wrap="none">
            <a:spAutoFit/>
          </a:bodyPr>
          <a:lstStyle/>
          <a:p>
            <a:r>
              <a:rPr lang="fa-IR" altLang="fa-IR" sz="2000" dirty="0">
                <a:cs typeface="B Titr" panose="00000700000000000000" pitchFamily="2" charset="-78"/>
              </a:rPr>
              <a:t>مختصات جغرافیایی</a:t>
            </a:r>
          </a:p>
        </p:txBody>
      </p:sp>
      <p:sp>
        <p:nvSpPr>
          <p:cNvPr id="6" name="Rectangle 5"/>
          <p:cNvSpPr/>
          <p:nvPr/>
        </p:nvSpPr>
        <p:spPr>
          <a:xfrm>
            <a:off x="6373736" y="990600"/>
            <a:ext cx="2071401" cy="369332"/>
          </a:xfrm>
          <a:prstGeom prst="rect">
            <a:avLst/>
          </a:prstGeom>
        </p:spPr>
        <p:txBody>
          <a:bodyPr wrap="none">
            <a:spAutoFit/>
          </a:bodyPr>
          <a:lstStyle/>
          <a:p>
            <a:pPr algn="r"/>
            <a:r>
              <a:rPr lang="fa-IR" altLang="en-US" b="1" dirty="0">
                <a:solidFill>
                  <a:srgbClr val="FF0000"/>
                </a:solidFill>
                <a:cs typeface="B Titr" panose="00000700000000000000" pitchFamily="2" charset="-78"/>
              </a:rPr>
              <a:t>سیستم مختصات دکارتی</a:t>
            </a:r>
          </a:p>
        </p:txBody>
      </p:sp>
      <p:sp>
        <p:nvSpPr>
          <p:cNvPr id="10" name="Content Placeholder 1"/>
          <p:cNvSpPr txBox="1">
            <a:spLocks noChangeArrowheads="1"/>
          </p:cNvSpPr>
          <p:nvPr/>
        </p:nvSpPr>
        <p:spPr bwMode="auto">
          <a:xfrm>
            <a:off x="401638" y="1273976"/>
            <a:ext cx="8213725" cy="4974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pitchFamily="34" charset="0"/>
              </a:defRPr>
            </a:lvl2pPr>
            <a:lvl3pPr algn="l" rtl="0" eaLnBrk="0" fontAlgn="base" hangingPunct="0">
              <a:spcBef>
                <a:spcPct val="0"/>
              </a:spcBef>
              <a:spcAft>
                <a:spcPct val="0"/>
              </a:spcAft>
              <a:defRPr sz="4200">
                <a:solidFill>
                  <a:schemeClr val="tx2"/>
                </a:solidFill>
                <a:latin typeface="Garamond" pitchFamily="18" charset="0"/>
                <a:cs typeface="Arial" pitchFamily="34" charset="0"/>
              </a:defRPr>
            </a:lvl3pPr>
            <a:lvl4pPr algn="l" rtl="0" eaLnBrk="0" fontAlgn="base" hangingPunct="0">
              <a:spcBef>
                <a:spcPct val="0"/>
              </a:spcBef>
              <a:spcAft>
                <a:spcPct val="0"/>
              </a:spcAft>
              <a:defRPr sz="4200">
                <a:solidFill>
                  <a:schemeClr val="tx2"/>
                </a:solidFill>
                <a:latin typeface="Garamond" pitchFamily="18" charset="0"/>
                <a:cs typeface="Arial" pitchFamily="34" charset="0"/>
              </a:defRPr>
            </a:lvl4pPr>
            <a:lvl5pPr algn="l" rtl="0" eaLnBrk="0" fontAlgn="base" hangingPunct="0">
              <a:spcBef>
                <a:spcPct val="0"/>
              </a:spcBef>
              <a:spcAft>
                <a:spcPct val="0"/>
              </a:spcAft>
              <a:defRPr sz="4200">
                <a:solidFill>
                  <a:schemeClr val="tx2"/>
                </a:solidFill>
                <a:latin typeface="Garamond" pitchFamily="18" charset="0"/>
                <a:cs typeface="Arial" pitchFamily="34" charset="0"/>
              </a:defRPr>
            </a:lvl5pPr>
            <a:lvl6pPr marL="457200" algn="l" rtl="0" fontAlgn="base">
              <a:spcBef>
                <a:spcPct val="0"/>
              </a:spcBef>
              <a:spcAft>
                <a:spcPct val="0"/>
              </a:spcAft>
              <a:defRPr sz="4200">
                <a:solidFill>
                  <a:schemeClr val="tx2"/>
                </a:solidFill>
                <a:latin typeface="Garamond" pitchFamily="18" charset="0"/>
                <a:cs typeface="Arial" pitchFamily="34" charset="0"/>
              </a:defRPr>
            </a:lvl6pPr>
            <a:lvl7pPr marL="914400" algn="l" rtl="0" fontAlgn="base">
              <a:spcBef>
                <a:spcPct val="0"/>
              </a:spcBef>
              <a:spcAft>
                <a:spcPct val="0"/>
              </a:spcAft>
              <a:defRPr sz="4200">
                <a:solidFill>
                  <a:schemeClr val="tx2"/>
                </a:solidFill>
                <a:latin typeface="Garamond" pitchFamily="18" charset="0"/>
                <a:cs typeface="Arial" pitchFamily="34" charset="0"/>
              </a:defRPr>
            </a:lvl7pPr>
            <a:lvl8pPr marL="1371600" algn="l" rtl="0" fontAlgn="base">
              <a:spcBef>
                <a:spcPct val="0"/>
              </a:spcBef>
              <a:spcAft>
                <a:spcPct val="0"/>
              </a:spcAft>
              <a:defRPr sz="4200">
                <a:solidFill>
                  <a:schemeClr val="tx2"/>
                </a:solidFill>
                <a:latin typeface="Garamond" pitchFamily="18" charset="0"/>
                <a:cs typeface="Arial" pitchFamily="34" charset="0"/>
              </a:defRPr>
            </a:lvl8pPr>
            <a:lvl9pPr marL="1828800" algn="l" rtl="0" fontAlgn="base">
              <a:spcBef>
                <a:spcPct val="0"/>
              </a:spcBef>
              <a:spcAft>
                <a:spcPct val="0"/>
              </a:spcAft>
              <a:defRPr sz="4200">
                <a:solidFill>
                  <a:schemeClr val="tx2"/>
                </a:solidFill>
                <a:latin typeface="Garamond" pitchFamily="18" charset="0"/>
                <a:cs typeface="Arial" pitchFamily="34" charset="0"/>
              </a:defRPr>
            </a:lvl9pPr>
          </a:lstStyle>
          <a:p>
            <a:pPr algn="just" rtl="1">
              <a:lnSpc>
                <a:spcPct val="200000"/>
              </a:lnSpc>
              <a:defRPr/>
            </a:pPr>
            <a:r>
              <a:rPr lang="fa-IR" sz="2000" kern="0" dirty="0" smtClean="0">
                <a:solidFill>
                  <a:schemeClr val="tx1"/>
                </a:solidFill>
                <a:latin typeface="Adobe Caslon Pro" panose="0205050205050A020403" pitchFamily="18" charset="0"/>
                <a:cs typeface="B Lotus" panose="00000400000000000000" pitchFamily="2" charset="-78"/>
              </a:rPr>
              <a:t>نام های قائم الزاویه: </a:t>
            </a:r>
          </a:p>
          <a:p>
            <a:pPr marL="342900" indent="-342900" algn="just" rtl="1">
              <a:lnSpc>
                <a:spcPct val="150000"/>
              </a:lnSpc>
              <a:buFont typeface="Wingdings" panose="05000000000000000000" pitchFamily="2" charset="2"/>
              <a:buChar char="v"/>
              <a:defRPr/>
            </a:pPr>
            <a:r>
              <a:rPr lang="fa-IR" sz="2000" kern="0" dirty="0" smtClean="0">
                <a:solidFill>
                  <a:srgbClr val="33CC33"/>
                </a:solidFill>
                <a:latin typeface="Adobe Caslon Pro" panose="0205050205050A020403" pitchFamily="18" charset="0"/>
                <a:cs typeface="B Lotus" panose="00000400000000000000" pitchFamily="2" charset="-78"/>
              </a:rPr>
              <a:t>شبکه محلی</a:t>
            </a:r>
          </a:p>
          <a:p>
            <a:pPr marL="342900" indent="-342900" algn="just" rtl="1">
              <a:lnSpc>
                <a:spcPct val="150000"/>
              </a:lnSpc>
              <a:buFont typeface="Wingdings" panose="05000000000000000000" pitchFamily="2" charset="2"/>
              <a:buChar char="v"/>
              <a:defRPr/>
            </a:pPr>
            <a:r>
              <a:rPr lang="fa-IR" sz="2000" kern="0" dirty="0" smtClean="0">
                <a:solidFill>
                  <a:srgbClr val="33CC33"/>
                </a:solidFill>
                <a:latin typeface="Adobe Caslon Pro" panose="0205050205050A020403" pitchFamily="18" charset="0"/>
                <a:cs typeface="B Lotus" panose="00000400000000000000" pitchFamily="2" charset="-78"/>
              </a:rPr>
              <a:t>شبکه ملی</a:t>
            </a:r>
          </a:p>
          <a:p>
            <a:pPr marL="342900" indent="-342900" algn="just" rtl="1">
              <a:lnSpc>
                <a:spcPct val="150000"/>
              </a:lnSpc>
              <a:buFont typeface="Wingdings" panose="05000000000000000000" pitchFamily="2" charset="2"/>
              <a:buChar char="v"/>
              <a:defRPr/>
            </a:pPr>
            <a:r>
              <a:rPr lang="fa-IR" sz="2000" kern="0" dirty="0" smtClean="0">
                <a:solidFill>
                  <a:srgbClr val="33CC33"/>
                </a:solidFill>
                <a:latin typeface="Adobe Caslon Pro" panose="0205050205050A020403" pitchFamily="18" charset="0"/>
                <a:cs typeface="B Lotus" panose="00000400000000000000" pitchFamily="2" charset="-78"/>
              </a:rPr>
              <a:t> شبکه جهانی</a:t>
            </a:r>
          </a:p>
          <a:p>
            <a:pPr algn="just" rtl="1">
              <a:lnSpc>
                <a:spcPct val="200000"/>
              </a:lnSpc>
              <a:defRPr/>
            </a:pPr>
            <a:r>
              <a:rPr lang="fa-IR" sz="2000" kern="0" dirty="0" smtClean="0">
                <a:solidFill>
                  <a:srgbClr val="FF0000"/>
                </a:solidFill>
                <a:latin typeface="Adobe Caslon Pro" panose="0205050205050A020403" pitchFamily="18" charset="0"/>
                <a:cs typeface="B Lotus" panose="00000400000000000000" pitchFamily="2" charset="-78"/>
              </a:rPr>
              <a:t>در تمامی شبکه ها محورهای اصلی انتخابی است و خطوط شبکه نسبت به مقیاس نقشه و استفاده ای که از آن می شود به فواصل معینی از یکدیگر به صورت خطوط موازی و با فاصله برابر رسم شده اند و محورها با زاویه 90 درجه یکدیگر را قطع می کنند.</a:t>
            </a:r>
          </a:p>
          <a:p>
            <a:pPr algn="just" rtl="1">
              <a:lnSpc>
                <a:spcPct val="200000"/>
              </a:lnSpc>
              <a:defRPr/>
            </a:pPr>
            <a:r>
              <a:rPr lang="fa-IR" sz="2000" kern="0" dirty="0" smtClean="0">
                <a:solidFill>
                  <a:schemeClr val="tx1"/>
                </a:solidFill>
                <a:latin typeface="Adobe Caslon Pro" panose="0205050205050A020403" pitchFamily="18" charset="0"/>
                <a:cs typeface="B Lotus" panose="00000400000000000000" pitchFamily="2" charset="-78"/>
              </a:rPr>
              <a:t>سیستم مختصاتی که امروزه در پروژه های </a:t>
            </a:r>
            <a:r>
              <a:rPr lang="en-US" sz="2000" kern="0" dirty="0" smtClean="0">
                <a:solidFill>
                  <a:schemeClr val="tx1"/>
                </a:solidFill>
                <a:cs typeface="B Lotus" panose="00000400000000000000" pitchFamily="2" charset="-78"/>
              </a:rPr>
              <a:t>GIS</a:t>
            </a:r>
            <a:r>
              <a:rPr lang="fa-IR" sz="2000" kern="0" dirty="0" smtClean="0">
                <a:solidFill>
                  <a:schemeClr val="tx1"/>
                </a:solidFill>
                <a:latin typeface="Adobe Caslon Pro" panose="0205050205050A020403" pitchFamily="18" charset="0"/>
                <a:cs typeface="B Lotus" panose="00000400000000000000" pitchFamily="2" charset="-78"/>
              </a:rPr>
              <a:t> رایج است با عنوان سیستم تصویر جهانی یا </a:t>
            </a:r>
            <a:r>
              <a:rPr lang="en-US" sz="2000" kern="0" dirty="0" smtClean="0">
                <a:solidFill>
                  <a:schemeClr val="tx1"/>
                </a:solidFill>
                <a:cs typeface="B Lotus" panose="00000400000000000000" pitchFamily="2" charset="-78"/>
              </a:rPr>
              <a:t>UTM</a:t>
            </a:r>
            <a:r>
              <a:rPr lang="fa-IR" sz="2000" kern="0" dirty="0" smtClean="0">
                <a:solidFill>
                  <a:schemeClr val="tx1"/>
                </a:solidFill>
                <a:latin typeface="Adobe Caslon Pro" panose="0205050205050A020403" pitchFamily="18" charset="0"/>
                <a:cs typeface="B Lotus" panose="00000400000000000000" pitchFamily="2" charset="-78"/>
              </a:rPr>
              <a:t> شناخته می شود.</a:t>
            </a:r>
          </a:p>
        </p:txBody>
      </p:sp>
    </p:spTree>
    <p:extLst>
      <p:ext uri="{BB962C8B-B14F-4D97-AF65-F5344CB8AC3E}">
        <p14:creationId xmlns:p14="http://schemas.microsoft.com/office/powerpoint/2010/main" val="26065341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45</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5715000" y="829839"/>
            <a:ext cx="27432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506786" y="367871"/>
            <a:ext cx="1938351" cy="400110"/>
          </a:xfrm>
          <a:prstGeom prst="rect">
            <a:avLst/>
          </a:prstGeom>
        </p:spPr>
        <p:txBody>
          <a:bodyPr wrap="none">
            <a:spAutoFit/>
          </a:bodyPr>
          <a:lstStyle/>
          <a:p>
            <a:r>
              <a:rPr lang="fa-IR" altLang="fa-IR" sz="2000" dirty="0">
                <a:cs typeface="B Titr" panose="00000700000000000000" pitchFamily="2" charset="-78"/>
              </a:rPr>
              <a:t>مختصات جغرافیایی</a:t>
            </a:r>
          </a:p>
        </p:txBody>
      </p:sp>
      <p:sp>
        <p:nvSpPr>
          <p:cNvPr id="6" name="Rectangle 5"/>
          <p:cNvSpPr/>
          <p:nvPr/>
        </p:nvSpPr>
        <p:spPr>
          <a:xfrm>
            <a:off x="6373736" y="990600"/>
            <a:ext cx="2071401" cy="369332"/>
          </a:xfrm>
          <a:prstGeom prst="rect">
            <a:avLst/>
          </a:prstGeom>
        </p:spPr>
        <p:txBody>
          <a:bodyPr wrap="none">
            <a:spAutoFit/>
          </a:bodyPr>
          <a:lstStyle/>
          <a:p>
            <a:pPr algn="r"/>
            <a:r>
              <a:rPr lang="fa-IR" altLang="en-US" b="1" dirty="0">
                <a:solidFill>
                  <a:srgbClr val="FF0000"/>
                </a:solidFill>
                <a:cs typeface="B Titr" panose="00000700000000000000" pitchFamily="2" charset="-78"/>
              </a:rPr>
              <a:t>سیستم مختصات دکارتی</a:t>
            </a:r>
          </a:p>
        </p:txBody>
      </p:sp>
      <p:sp>
        <p:nvSpPr>
          <p:cNvPr id="10" name="Content Placeholder 1"/>
          <p:cNvSpPr txBox="1">
            <a:spLocks noChangeArrowheads="1"/>
          </p:cNvSpPr>
          <p:nvPr/>
        </p:nvSpPr>
        <p:spPr bwMode="auto">
          <a:xfrm>
            <a:off x="401638" y="1045376"/>
            <a:ext cx="8213725" cy="1926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pitchFamily="34" charset="0"/>
              </a:defRPr>
            </a:lvl2pPr>
            <a:lvl3pPr algn="l" rtl="0" eaLnBrk="0" fontAlgn="base" hangingPunct="0">
              <a:spcBef>
                <a:spcPct val="0"/>
              </a:spcBef>
              <a:spcAft>
                <a:spcPct val="0"/>
              </a:spcAft>
              <a:defRPr sz="4200">
                <a:solidFill>
                  <a:schemeClr val="tx2"/>
                </a:solidFill>
                <a:latin typeface="Garamond" pitchFamily="18" charset="0"/>
                <a:cs typeface="Arial" pitchFamily="34" charset="0"/>
              </a:defRPr>
            </a:lvl3pPr>
            <a:lvl4pPr algn="l" rtl="0" eaLnBrk="0" fontAlgn="base" hangingPunct="0">
              <a:spcBef>
                <a:spcPct val="0"/>
              </a:spcBef>
              <a:spcAft>
                <a:spcPct val="0"/>
              </a:spcAft>
              <a:defRPr sz="4200">
                <a:solidFill>
                  <a:schemeClr val="tx2"/>
                </a:solidFill>
                <a:latin typeface="Garamond" pitchFamily="18" charset="0"/>
                <a:cs typeface="Arial" pitchFamily="34" charset="0"/>
              </a:defRPr>
            </a:lvl4pPr>
            <a:lvl5pPr algn="l" rtl="0" eaLnBrk="0" fontAlgn="base" hangingPunct="0">
              <a:spcBef>
                <a:spcPct val="0"/>
              </a:spcBef>
              <a:spcAft>
                <a:spcPct val="0"/>
              </a:spcAft>
              <a:defRPr sz="4200">
                <a:solidFill>
                  <a:schemeClr val="tx2"/>
                </a:solidFill>
                <a:latin typeface="Garamond" pitchFamily="18" charset="0"/>
                <a:cs typeface="Arial" pitchFamily="34" charset="0"/>
              </a:defRPr>
            </a:lvl5pPr>
            <a:lvl6pPr marL="457200" algn="l" rtl="0" fontAlgn="base">
              <a:spcBef>
                <a:spcPct val="0"/>
              </a:spcBef>
              <a:spcAft>
                <a:spcPct val="0"/>
              </a:spcAft>
              <a:defRPr sz="4200">
                <a:solidFill>
                  <a:schemeClr val="tx2"/>
                </a:solidFill>
                <a:latin typeface="Garamond" pitchFamily="18" charset="0"/>
                <a:cs typeface="Arial" pitchFamily="34" charset="0"/>
              </a:defRPr>
            </a:lvl6pPr>
            <a:lvl7pPr marL="914400" algn="l" rtl="0" fontAlgn="base">
              <a:spcBef>
                <a:spcPct val="0"/>
              </a:spcBef>
              <a:spcAft>
                <a:spcPct val="0"/>
              </a:spcAft>
              <a:defRPr sz="4200">
                <a:solidFill>
                  <a:schemeClr val="tx2"/>
                </a:solidFill>
                <a:latin typeface="Garamond" pitchFamily="18" charset="0"/>
                <a:cs typeface="Arial" pitchFamily="34" charset="0"/>
              </a:defRPr>
            </a:lvl7pPr>
            <a:lvl8pPr marL="1371600" algn="l" rtl="0" fontAlgn="base">
              <a:spcBef>
                <a:spcPct val="0"/>
              </a:spcBef>
              <a:spcAft>
                <a:spcPct val="0"/>
              </a:spcAft>
              <a:defRPr sz="4200">
                <a:solidFill>
                  <a:schemeClr val="tx2"/>
                </a:solidFill>
                <a:latin typeface="Garamond" pitchFamily="18" charset="0"/>
                <a:cs typeface="Arial" pitchFamily="34" charset="0"/>
              </a:defRPr>
            </a:lvl8pPr>
            <a:lvl9pPr marL="1828800" algn="l" rtl="0" fontAlgn="base">
              <a:spcBef>
                <a:spcPct val="0"/>
              </a:spcBef>
              <a:spcAft>
                <a:spcPct val="0"/>
              </a:spcAft>
              <a:defRPr sz="4200">
                <a:solidFill>
                  <a:schemeClr val="tx2"/>
                </a:solidFill>
                <a:latin typeface="Garamond" pitchFamily="18" charset="0"/>
                <a:cs typeface="Arial" pitchFamily="34" charset="0"/>
              </a:defRPr>
            </a:lvl9pPr>
          </a:lstStyle>
          <a:p>
            <a:pPr algn="just">
              <a:lnSpc>
                <a:spcPct val="200000"/>
              </a:lnSpc>
              <a:defRPr/>
            </a:pPr>
            <a:r>
              <a:rPr lang="en-US" sz="2000" b="1" kern="0" dirty="0" smtClean="0">
                <a:solidFill>
                  <a:schemeClr val="tx1"/>
                </a:solidFill>
                <a:latin typeface="Times New Roman" panose="02020603050405020304" pitchFamily="18" charset="0"/>
                <a:cs typeface="Times New Roman" panose="02020603050405020304" pitchFamily="18" charset="0"/>
              </a:rPr>
              <a:t>UTM: Universal Transverse Mercator</a:t>
            </a:r>
          </a:p>
          <a:p>
            <a:pPr algn="just" rtl="1">
              <a:lnSpc>
                <a:spcPct val="200000"/>
              </a:lnSpc>
              <a:defRPr/>
            </a:pPr>
            <a:r>
              <a:rPr lang="fa-IR" sz="2000" kern="0" dirty="0" smtClean="0">
                <a:solidFill>
                  <a:schemeClr val="tx1"/>
                </a:solidFill>
                <a:latin typeface="Adobe Caslon Pro" panose="0205050205050A020403" pitchFamily="18" charset="0"/>
                <a:cs typeface="B Lotus" panose="00000400000000000000" pitchFamily="2" charset="-78"/>
              </a:rPr>
              <a:t>سیستم </a:t>
            </a:r>
            <a:r>
              <a:rPr lang="en-US" sz="2000" kern="0" dirty="0" smtClean="0">
                <a:solidFill>
                  <a:schemeClr val="tx1"/>
                </a:solidFill>
                <a:cs typeface="B Lotus" panose="00000400000000000000" pitchFamily="2" charset="-78"/>
              </a:rPr>
              <a:t>UTM</a:t>
            </a:r>
            <a:r>
              <a:rPr lang="fa-IR" sz="2000" kern="0" dirty="0" smtClean="0">
                <a:solidFill>
                  <a:schemeClr val="tx1"/>
                </a:solidFill>
                <a:latin typeface="Adobe Caslon Pro" panose="0205050205050A020403" pitchFamily="18" charset="0"/>
                <a:cs typeface="B Lotus" panose="00000400000000000000" pitchFamily="2" charset="-78"/>
              </a:rPr>
              <a:t> یک سیستم مختصات قائم الزاویه مسطح بین المللی است که توسط ارتش آمریکا برای کل دنیا طراحی شده است.</a:t>
            </a:r>
          </a:p>
          <a:p>
            <a:pPr algn="r" rtl="1" eaLnBrk="1" hangingPunct="1">
              <a:lnSpc>
                <a:spcPct val="200000"/>
              </a:lnSpc>
              <a:buFont typeface="Wingdings" panose="05000000000000000000" pitchFamily="2" charset="2"/>
              <a:buNone/>
              <a:defRPr/>
            </a:pPr>
            <a:endParaRPr lang="en-US" altLang="fa-IR" sz="2000" kern="0" dirty="0">
              <a:solidFill>
                <a:schemeClr val="tx1"/>
              </a:solidFill>
            </a:endParaRPr>
          </a:p>
        </p:txBody>
      </p:sp>
      <p:cxnSp>
        <p:nvCxnSpPr>
          <p:cNvPr id="11" name="Straight Connector 10"/>
          <p:cNvCxnSpPr/>
          <p:nvPr/>
        </p:nvCxnSpPr>
        <p:spPr>
          <a:xfrm>
            <a:off x="6373736" y="3728742"/>
            <a:ext cx="2358784"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790161" y="3200400"/>
            <a:ext cx="1371600" cy="400110"/>
          </a:xfrm>
          <a:prstGeom prst="rect">
            <a:avLst/>
          </a:prstGeom>
          <a:ln>
            <a:noFill/>
          </a:ln>
          <a:effectLst/>
        </p:spPr>
        <p:txBody>
          <a:bodyPr wrap="square">
            <a:spAutoFit/>
          </a:bodyPr>
          <a:lstStyle/>
          <a:p>
            <a:pPr algn="r">
              <a:defRPr/>
            </a:pPr>
            <a:r>
              <a:rPr lang="fa-IR" altLang="fa-IR" sz="2000" dirty="0" smtClean="0">
                <a:cs typeface="B Titr" panose="00000700000000000000" pitchFamily="2" charset="-78"/>
              </a:rPr>
              <a:t>انواع نقشه</a:t>
            </a:r>
            <a:endParaRPr lang="en-US" altLang="fa-IR" sz="2000" dirty="0">
              <a:cs typeface="B Titr" panose="00000700000000000000" pitchFamily="2" charset="-78"/>
            </a:endParaRPr>
          </a:p>
        </p:txBody>
      </p:sp>
      <p:sp>
        <p:nvSpPr>
          <p:cNvPr id="9" name="Rectangle 8"/>
          <p:cNvSpPr/>
          <p:nvPr/>
        </p:nvSpPr>
        <p:spPr>
          <a:xfrm>
            <a:off x="401638" y="3733800"/>
            <a:ext cx="8330881" cy="2939266"/>
          </a:xfrm>
          <a:prstGeom prst="rect">
            <a:avLst/>
          </a:prstGeom>
        </p:spPr>
        <p:txBody>
          <a:bodyPr wrap="square">
            <a:spAutoFit/>
          </a:bodyPr>
          <a:lstStyle/>
          <a:p>
            <a:pPr algn="just" rtl="1">
              <a:lnSpc>
                <a:spcPct val="150000"/>
              </a:lnSpc>
              <a:spcBef>
                <a:spcPts val="600"/>
              </a:spcBef>
              <a:buClr>
                <a:srgbClr val="C00000"/>
              </a:buClr>
            </a:pPr>
            <a:r>
              <a:rPr lang="fa-IR" altLang="fa-IR" sz="2000" b="1" dirty="0" smtClean="0">
                <a:solidFill>
                  <a:srgbClr val="FF0000"/>
                </a:solidFill>
                <a:latin typeface="Arabic Typesetting" pitchFamily="66" charset="-78"/>
                <a:cs typeface="B Lotus" panose="00000400000000000000" pitchFamily="2" charset="-78"/>
              </a:rPr>
              <a:t>1- نقشه مسطحاتی</a:t>
            </a:r>
            <a:r>
              <a:rPr lang="en-US" altLang="fa-IR" sz="1600" b="1" dirty="0" err="1" smtClean="0">
                <a:solidFill>
                  <a:srgbClr val="FF0000"/>
                </a:solidFill>
                <a:latin typeface="Times New Roman" panose="02020603050405020304" pitchFamily="18" charset="0"/>
                <a:cs typeface="Times New Roman" panose="02020603050405020304" pitchFamily="18" charset="0"/>
              </a:rPr>
              <a:t>Planimetric</a:t>
            </a:r>
            <a:r>
              <a:rPr lang="en-US" altLang="fa-IR" sz="1600" b="1" dirty="0" smtClean="0">
                <a:solidFill>
                  <a:srgbClr val="FF0000"/>
                </a:solidFill>
                <a:latin typeface="Times New Roman" panose="02020603050405020304" pitchFamily="18" charset="0"/>
                <a:cs typeface="Times New Roman" panose="02020603050405020304" pitchFamily="18" charset="0"/>
              </a:rPr>
              <a:t> map)</a:t>
            </a:r>
            <a:r>
              <a:rPr lang="fa-IR" altLang="fa-IR" sz="1600" b="1" dirty="0" smtClean="0">
                <a:solidFill>
                  <a:srgbClr val="FF0000"/>
                </a:solidFill>
                <a:latin typeface="Times New Roman" panose="02020603050405020304" pitchFamily="18" charset="0"/>
                <a:cs typeface="Times New Roman" panose="02020603050405020304" pitchFamily="18" charset="0"/>
              </a:rPr>
              <a:t>)</a:t>
            </a:r>
            <a:endParaRPr lang="fa-IR" altLang="fa-IR" sz="1600" dirty="0">
              <a:solidFill>
                <a:srgbClr val="FF0000"/>
              </a:solidFill>
              <a:latin typeface="Times New Roman" panose="02020603050405020304" pitchFamily="18" charset="0"/>
              <a:cs typeface="Times New Roman" panose="02020603050405020304" pitchFamily="18" charset="0"/>
            </a:endParaRPr>
          </a:p>
          <a:p>
            <a:pPr algn="just" rtl="1">
              <a:lnSpc>
                <a:spcPct val="150000"/>
              </a:lnSpc>
              <a:spcBef>
                <a:spcPts val="600"/>
              </a:spcBef>
              <a:buClr>
                <a:srgbClr val="C00000"/>
              </a:buClr>
            </a:pPr>
            <a:r>
              <a:rPr lang="fa-IR" altLang="fa-IR" sz="2000" dirty="0">
                <a:latin typeface="Arabic Typesetting" pitchFamily="66" charset="-78"/>
                <a:cs typeface="B Lotus" panose="00000400000000000000" pitchFamily="2" charset="-78"/>
              </a:rPr>
              <a:t>این نقشه ها فاقد نقاط ارتفاعی است و تنها نمایش دهنده تصویری افقی از سطح زمین است. مانند نقشه های سیاسی</a:t>
            </a:r>
            <a:endParaRPr lang="en-US" altLang="fa-IR" sz="2000" dirty="0">
              <a:latin typeface="Arabic Typesetting" pitchFamily="66" charset="-78"/>
              <a:cs typeface="B Lotus" panose="00000400000000000000" pitchFamily="2" charset="-78"/>
            </a:endParaRPr>
          </a:p>
          <a:p>
            <a:pPr algn="just" rtl="1">
              <a:lnSpc>
                <a:spcPct val="150000"/>
              </a:lnSpc>
            </a:pPr>
            <a:r>
              <a:rPr lang="fa-IR" altLang="fa-IR" sz="2000" b="1" dirty="0" smtClean="0">
                <a:solidFill>
                  <a:srgbClr val="FF0000"/>
                </a:solidFill>
                <a:latin typeface="Arabic Typesetting" pitchFamily="66" charset="-78"/>
                <a:cs typeface="B Lotus" panose="00000400000000000000" pitchFamily="2" charset="-78"/>
              </a:rPr>
              <a:t>2- نقشه موضوعی</a:t>
            </a:r>
            <a:r>
              <a:rPr lang="en-US" altLang="fa-IR" sz="2000" b="1" dirty="0" smtClean="0">
                <a:solidFill>
                  <a:srgbClr val="FF0000"/>
                </a:solidFill>
                <a:latin typeface="Arabic Typesetting" pitchFamily="66" charset="-78"/>
                <a:cs typeface="B Lotus" panose="00000400000000000000" pitchFamily="2" charset="-78"/>
              </a:rPr>
              <a:t> </a:t>
            </a:r>
            <a:r>
              <a:rPr lang="en-US" altLang="fa-IR" sz="1600" b="1" dirty="0">
                <a:solidFill>
                  <a:srgbClr val="FF0000"/>
                </a:solidFill>
                <a:latin typeface="Times New Roman" panose="02020603050405020304" pitchFamily="18" charset="0"/>
                <a:cs typeface="Times New Roman" panose="02020603050405020304" pitchFamily="18" charset="0"/>
              </a:rPr>
              <a:t>(</a:t>
            </a:r>
            <a:r>
              <a:rPr lang="en-US" altLang="fa-IR" sz="1600" b="1" dirty="0" err="1">
                <a:solidFill>
                  <a:srgbClr val="FF0000"/>
                </a:solidFill>
                <a:latin typeface="Times New Roman" panose="02020603050405020304" pitchFamily="18" charset="0"/>
                <a:cs typeface="Times New Roman" panose="02020603050405020304" pitchFamily="18" charset="0"/>
              </a:rPr>
              <a:t>Thematical</a:t>
            </a:r>
            <a:r>
              <a:rPr lang="en-US" altLang="fa-IR" sz="1600" b="1" dirty="0">
                <a:solidFill>
                  <a:srgbClr val="FF0000"/>
                </a:solidFill>
                <a:latin typeface="Times New Roman" panose="02020603050405020304" pitchFamily="18" charset="0"/>
                <a:cs typeface="Times New Roman" panose="02020603050405020304" pitchFamily="18" charset="0"/>
              </a:rPr>
              <a:t> map)</a:t>
            </a:r>
            <a:endParaRPr lang="fa-IR" altLang="fa-IR" sz="1600" b="1" dirty="0">
              <a:solidFill>
                <a:srgbClr val="FF0000"/>
              </a:solidFill>
              <a:latin typeface="Times New Roman" panose="02020603050405020304" pitchFamily="18" charset="0"/>
              <a:cs typeface="Times New Roman" panose="02020603050405020304" pitchFamily="18" charset="0"/>
            </a:endParaRPr>
          </a:p>
          <a:p>
            <a:pPr algn="just" rtl="1">
              <a:lnSpc>
                <a:spcPct val="150000"/>
              </a:lnSpc>
            </a:pPr>
            <a:r>
              <a:rPr lang="fa-IR" altLang="fa-IR" sz="2000" dirty="0">
                <a:latin typeface="Arabic Typesetting" pitchFamily="66" charset="-78"/>
                <a:cs typeface="B Lotus" panose="00000400000000000000" pitchFamily="2" charset="-78"/>
              </a:rPr>
              <a:t>این نقشه ها در ارتباط با یک موضوع خاص تهیه می شود و اغلب از رنگ و نماد برای نمایش موضوعات استفاده می شود. مانند نقشه های پوشش گیاهی، نقشه زمین شناسی و خاکشناسی</a:t>
            </a:r>
            <a:endParaRPr lang="en-US" altLang="fa-IR" sz="2000" dirty="0">
              <a:latin typeface="Arabic Typesetting" pitchFamily="66" charset="-78"/>
              <a:cs typeface="B Lotus" panose="00000400000000000000" pitchFamily="2" charset="-78"/>
            </a:endParaRPr>
          </a:p>
        </p:txBody>
      </p:sp>
    </p:spTree>
    <p:extLst>
      <p:ext uri="{BB962C8B-B14F-4D97-AF65-F5344CB8AC3E}">
        <p14:creationId xmlns:p14="http://schemas.microsoft.com/office/powerpoint/2010/main" val="8882500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46</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sp>
        <p:nvSpPr>
          <p:cNvPr id="3" name="Rectangle 2"/>
          <p:cNvSpPr/>
          <p:nvPr/>
        </p:nvSpPr>
        <p:spPr>
          <a:xfrm>
            <a:off x="7162800" y="457895"/>
            <a:ext cx="1117614" cy="400110"/>
          </a:xfrm>
          <a:prstGeom prst="rect">
            <a:avLst/>
          </a:prstGeom>
        </p:spPr>
        <p:txBody>
          <a:bodyPr wrap="none">
            <a:spAutoFit/>
          </a:bodyPr>
          <a:lstStyle/>
          <a:p>
            <a:r>
              <a:rPr lang="fa-IR" altLang="fa-IR" sz="2000" dirty="0" smtClean="0">
                <a:cs typeface="B Titr" panose="00000700000000000000" pitchFamily="2" charset="-78"/>
              </a:rPr>
              <a:t>انواع نقشه</a:t>
            </a:r>
            <a:endParaRPr lang="fa-IR" altLang="fa-IR" sz="2000" dirty="0">
              <a:cs typeface="B Titr" panose="00000700000000000000" pitchFamily="2" charset="-78"/>
            </a:endParaRPr>
          </a:p>
        </p:txBody>
      </p:sp>
      <p:cxnSp>
        <p:nvCxnSpPr>
          <p:cNvPr id="11" name="Straight Connector 10"/>
          <p:cNvCxnSpPr/>
          <p:nvPr/>
        </p:nvCxnSpPr>
        <p:spPr>
          <a:xfrm>
            <a:off x="6934200" y="914400"/>
            <a:ext cx="1510937"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a:spLocks noChangeArrowheads="1"/>
          </p:cNvSpPr>
          <p:nvPr/>
        </p:nvSpPr>
        <p:spPr bwMode="auto">
          <a:xfrm>
            <a:off x="685799" y="1023178"/>
            <a:ext cx="792956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lgn="just" rtl="1">
              <a:lnSpc>
                <a:spcPct val="150000"/>
              </a:lnSpc>
            </a:pPr>
            <a:r>
              <a:rPr lang="fa-IR" altLang="fa-IR" sz="2000" b="1" dirty="0">
                <a:solidFill>
                  <a:srgbClr val="FF0000"/>
                </a:solidFill>
                <a:latin typeface="Arabic Typesetting" pitchFamily="66" charset="-78"/>
                <a:cs typeface="B Lotus" panose="00000400000000000000" pitchFamily="2" charset="-78"/>
              </a:rPr>
              <a:t>3- نقشه </a:t>
            </a:r>
            <a:r>
              <a:rPr lang="fa-IR" altLang="fa-IR" sz="2000" b="1" dirty="0" smtClean="0">
                <a:solidFill>
                  <a:srgbClr val="FF0000"/>
                </a:solidFill>
                <a:latin typeface="Arabic Typesetting" pitchFamily="66" charset="-78"/>
                <a:cs typeface="B Lotus" panose="00000400000000000000" pitchFamily="2" charset="-78"/>
              </a:rPr>
              <a:t>کروماتیک</a:t>
            </a:r>
            <a:r>
              <a:rPr lang="en-US" altLang="fa-IR" sz="1600" b="1" dirty="0" smtClean="0">
                <a:solidFill>
                  <a:srgbClr val="FF0000"/>
                </a:solidFill>
                <a:latin typeface="Times New Roman" panose="02020603050405020304" pitchFamily="18" charset="0"/>
                <a:cs typeface="Times New Roman" panose="02020603050405020304" pitchFamily="18" charset="0"/>
              </a:rPr>
              <a:t> </a:t>
            </a:r>
            <a:r>
              <a:rPr lang="fa-IR" altLang="fa-IR" sz="1600" b="1" dirty="0" smtClean="0">
                <a:solidFill>
                  <a:srgbClr val="FF0000"/>
                </a:solidFill>
                <a:latin typeface="Times New Roman" panose="02020603050405020304" pitchFamily="18" charset="0"/>
                <a:cs typeface="Times New Roman" panose="02020603050405020304" pitchFamily="18" charset="0"/>
              </a:rPr>
              <a:t>(</a:t>
            </a:r>
            <a:r>
              <a:rPr lang="en-US" altLang="fa-IR" sz="1600" b="1" dirty="0" err="1">
                <a:solidFill>
                  <a:srgbClr val="FF0000"/>
                </a:solidFill>
                <a:latin typeface="Times New Roman" panose="02020603050405020304" pitchFamily="18" charset="0"/>
                <a:cs typeface="Times New Roman" panose="02020603050405020304" pitchFamily="18" charset="0"/>
              </a:rPr>
              <a:t>Choromatical</a:t>
            </a:r>
            <a:r>
              <a:rPr lang="en-US" altLang="fa-IR" sz="1600" b="1" dirty="0">
                <a:solidFill>
                  <a:srgbClr val="FF0000"/>
                </a:solidFill>
                <a:latin typeface="Times New Roman" panose="02020603050405020304" pitchFamily="18" charset="0"/>
                <a:cs typeface="Times New Roman" panose="02020603050405020304" pitchFamily="18" charset="0"/>
              </a:rPr>
              <a:t> map</a:t>
            </a:r>
            <a:r>
              <a:rPr lang="fa-IR" altLang="fa-IR" sz="1600" b="1" dirty="0" smtClean="0">
                <a:solidFill>
                  <a:srgbClr val="FF0000"/>
                </a:solidFill>
                <a:latin typeface="Times New Roman" panose="02020603050405020304" pitchFamily="18" charset="0"/>
                <a:cs typeface="Times New Roman" panose="02020603050405020304" pitchFamily="18" charset="0"/>
              </a:rPr>
              <a:t>)</a:t>
            </a:r>
          </a:p>
          <a:p>
            <a:pPr algn="just" rtl="1" eaLnBrk="1" hangingPunct="1">
              <a:lnSpc>
                <a:spcPct val="150000"/>
              </a:lnSpc>
            </a:pPr>
            <a:r>
              <a:rPr lang="fa-IR" altLang="fa-IR" sz="2000" dirty="0">
                <a:latin typeface="Arabic Typesetting" pitchFamily="66" charset="-78"/>
                <a:cs typeface="B Lotus" panose="00000400000000000000" pitchFamily="2" charset="-78"/>
              </a:rPr>
              <a:t>این نقشه ها موضوعات مختلف را با رنگ نمایش می دهند، مانند نقشه زمین شناسی، نقشه ژئومورفولوژی، نقشه پوشش گیاهی</a:t>
            </a:r>
            <a:endParaRPr lang="en-US" altLang="fa-IR" sz="2000" dirty="0">
              <a:latin typeface="Arabic Typesetting" pitchFamily="66" charset="-78"/>
              <a:cs typeface="B Lotus" panose="00000400000000000000" pitchFamily="2" charset="-78"/>
            </a:endParaRPr>
          </a:p>
        </p:txBody>
      </p:sp>
      <p:sp>
        <p:nvSpPr>
          <p:cNvPr id="15" name="TextBox 3"/>
          <p:cNvSpPr txBox="1">
            <a:spLocks noChangeArrowheads="1"/>
          </p:cNvSpPr>
          <p:nvPr/>
        </p:nvSpPr>
        <p:spPr bwMode="auto">
          <a:xfrm>
            <a:off x="685799" y="2438400"/>
            <a:ext cx="792956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lgn="just" rtl="1">
              <a:lnSpc>
                <a:spcPct val="150000"/>
              </a:lnSpc>
            </a:pPr>
            <a:r>
              <a:rPr lang="fa-IR" altLang="fa-IR" sz="2000" b="1" dirty="0" smtClean="0">
                <a:solidFill>
                  <a:srgbClr val="FF0000"/>
                </a:solidFill>
                <a:latin typeface="Arabic Typesetting" pitchFamily="66" charset="-78"/>
                <a:cs typeface="B Lotus" panose="00000400000000000000" pitchFamily="2" charset="-78"/>
              </a:rPr>
              <a:t>4- نقشه توپوگرافی</a:t>
            </a:r>
            <a:r>
              <a:rPr lang="en-US" altLang="fa-IR" sz="1600" b="1" dirty="0" smtClean="0">
                <a:solidFill>
                  <a:srgbClr val="FF0000"/>
                </a:solidFill>
                <a:latin typeface="Times New Roman" panose="02020603050405020304" pitchFamily="18" charset="0"/>
                <a:cs typeface="Times New Roman" panose="02020603050405020304" pitchFamily="18" charset="0"/>
              </a:rPr>
              <a:t> (</a:t>
            </a:r>
            <a:r>
              <a:rPr lang="en-US" altLang="fa-IR" sz="1600" b="1" dirty="0">
                <a:solidFill>
                  <a:srgbClr val="FF0000"/>
                </a:solidFill>
                <a:latin typeface="Times New Roman" panose="02020603050405020304" pitchFamily="18" charset="0"/>
                <a:cs typeface="Times New Roman" panose="02020603050405020304" pitchFamily="18" charset="0"/>
              </a:rPr>
              <a:t>Topographic map</a:t>
            </a:r>
            <a:r>
              <a:rPr lang="en-US" altLang="fa-IR" sz="1600" b="1" dirty="0" smtClean="0">
                <a:solidFill>
                  <a:srgbClr val="FF0000"/>
                </a:solidFill>
                <a:latin typeface="Times New Roman" panose="02020603050405020304" pitchFamily="18" charset="0"/>
                <a:cs typeface="Times New Roman" panose="02020603050405020304" pitchFamily="18" charset="0"/>
              </a:rPr>
              <a:t>)</a:t>
            </a:r>
            <a:endParaRPr lang="fa-IR" altLang="fa-IR" sz="2000" dirty="0">
              <a:solidFill>
                <a:srgbClr val="FF0000"/>
              </a:solidFill>
              <a:latin typeface="Arabic Typesetting" pitchFamily="66" charset="-78"/>
              <a:cs typeface="B Lotus" panose="00000400000000000000" pitchFamily="2" charset="-78"/>
            </a:endParaRPr>
          </a:p>
          <a:p>
            <a:pPr algn="just" rtl="1" eaLnBrk="1" hangingPunct="1">
              <a:lnSpc>
                <a:spcPct val="150000"/>
              </a:lnSpc>
            </a:pPr>
            <a:r>
              <a:rPr lang="fa-IR" altLang="fa-IR" sz="2000" dirty="0">
                <a:latin typeface="Arabic Typesetting" pitchFamily="66" charset="-78"/>
                <a:cs typeface="B Lotus" panose="00000400000000000000" pitchFamily="2" charset="-78"/>
              </a:rPr>
              <a:t>این نقشه ها شامل ارتفاعات و مسطحات هستند و به طریق نقشه برداری سطح زمین و یا از روی عکس های هوایی تهیه می شوند. </a:t>
            </a:r>
            <a:endParaRPr lang="en-US" altLang="fa-IR" sz="2000" dirty="0">
              <a:latin typeface="Arabic Typesetting" pitchFamily="66" charset="-78"/>
              <a:cs typeface="B Lotus" panose="00000400000000000000" pitchFamily="2" charset="-78"/>
            </a:endParaRPr>
          </a:p>
          <a:p>
            <a:pPr algn="just" rtl="1">
              <a:lnSpc>
                <a:spcPct val="150000"/>
              </a:lnSpc>
            </a:pPr>
            <a:r>
              <a:rPr lang="fa-IR" altLang="fa-IR" sz="2000" b="1" dirty="0" smtClean="0">
                <a:solidFill>
                  <a:srgbClr val="FF0000"/>
                </a:solidFill>
                <a:latin typeface="Arabic Typesetting" pitchFamily="66" charset="-78"/>
                <a:cs typeface="B Lotus" panose="00000400000000000000" pitchFamily="2" charset="-78"/>
              </a:rPr>
              <a:t>5- نقشه ایزوپلت</a:t>
            </a:r>
            <a:r>
              <a:rPr lang="en-US" altLang="fa-IR" sz="2000" b="1" dirty="0" smtClean="0">
                <a:solidFill>
                  <a:srgbClr val="FF0000"/>
                </a:solidFill>
                <a:latin typeface="Arabic Typesetting" pitchFamily="66" charset="-78"/>
                <a:cs typeface="B Lotus" panose="00000400000000000000" pitchFamily="2" charset="-78"/>
              </a:rPr>
              <a:t> </a:t>
            </a:r>
            <a:r>
              <a:rPr lang="en-US" altLang="fa-IR" sz="1600" b="1" dirty="0">
                <a:solidFill>
                  <a:srgbClr val="FF0000"/>
                </a:solidFill>
                <a:latin typeface="Times New Roman" panose="02020603050405020304" pitchFamily="18" charset="0"/>
                <a:cs typeface="Times New Roman" panose="02020603050405020304" pitchFamily="18" charset="0"/>
              </a:rPr>
              <a:t>(Isopleth map)</a:t>
            </a:r>
            <a:endParaRPr lang="fa-IR" altLang="fa-IR" sz="1600" b="1" dirty="0">
              <a:solidFill>
                <a:srgbClr val="FF0000"/>
              </a:solidFill>
              <a:latin typeface="Times New Roman" panose="02020603050405020304" pitchFamily="18" charset="0"/>
              <a:cs typeface="Times New Roman" panose="02020603050405020304" pitchFamily="18" charset="0"/>
            </a:endParaRPr>
          </a:p>
          <a:p>
            <a:pPr algn="just" rtl="1" eaLnBrk="1" hangingPunct="1">
              <a:lnSpc>
                <a:spcPct val="150000"/>
              </a:lnSpc>
            </a:pPr>
            <a:r>
              <a:rPr lang="fa-IR" altLang="fa-IR" sz="2000" dirty="0">
                <a:latin typeface="Arabic Typesetting" pitchFamily="66" charset="-78"/>
                <a:cs typeface="B Lotus" panose="00000400000000000000" pitchFamily="2" charset="-78"/>
              </a:rPr>
              <a:t>این نقشه ها سطوح هم ارزش </a:t>
            </a:r>
            <a:r>
              <a:rPr lang="fa-IR" altLang="fa-IR" sz="2000" b="1" u="sng" dirty="0">
                <a:solidFill>
                  <a:srgbClr val="00B050"/>
                </a:solidFill>
                <a:latin typeface="Arabic Typesetting" pitchFamily="66" charset="-78"/>
                <a:cs typeface="B Lotus" panose="00000400000000000000" pitchFamily="2" charset="-78"/>
              </a:rPr>
              <a:t>کمی</a:t>
            </a:r>
            <a:r>
              <a:rPr lang="fa-IR" altLang="fa-IR" sz="2000" dirty="0">
                <a:latin typeface="Arabic Typesetting" pitchFamily="66" charset="-78"/>
                <a:cs typeface="B Lotus" panose="00000400000000000000" pitchFamily="2" charset="-78"/>
              </a:rPr>
              <a:t> را نشان می دهد. مانند نقشه هم دما، هم بارش، هم ارتفاع</a:t>
            </a:r>
            <a:endParaRPr lang="en-US" altLang="fa-IR" sz="2000" dirty="0">
              <a:latin typeface="Arabic Typesetting" pitchFamily="66" charset="-78"/>
              <a:cs typeface="B Lotus" panose="00000400000000000000" pitchFamily="2" charset="-78"/>
            </a:endParaRPr>
          </a:p>
          <a:p>
            <a:pPr algn="just" rtl="1" eaLnBrk="1" hangingPunct="1">
              <a:lnSpc>
                <a:spcPct val="150000"/>
              </a:lnSpc>
            </a:pPr>
            <a:r>
              <a:rPr lang="fa-IR" altLang="fa-IR" sz="2000" b="1" dirty="0" smtClean="0">
                <a:solidFill>
                  <a:srgbClr val="FF0000"/>
                </a:solidFill>
                <a:latin typeface="Arabic Typesetting" pitchFamily="66" charset="-78"/>
                <a:cs typeface="B Lotus" panose="00000400000000000000" pitchFamily="2" charset="-78"/>
              </a:rPr>
              <a:t>6- نقشه کروپلت</a:t>
            </a:r>
            <a:r>
              <a:rPr lang="en-US" altLang="fa-IR" sz="1600" b="1" dirty="0">
                <a:solidFill>
                  <a:srgbClr val="FF0000"/>
                </a:solidFill>
                <a:latin typeface="Times New Roman" panose="02020603050405020304" pitchFamily="18" charset="0"/>
                <a:cs typeface="Times New Roman" panose="02020603050405020304" pitchFamily="18" charset="0"/>
              </a:rPr>
              <a:t>(</a:t>
            </a:r>
            <a:r>
              <a:rPr lang="en-US" altLang="fa-IR" sz="1600" b="1" dirty="0" smtClean="0">
                <a:solidFill>
                  <a:srgbClr val="FF0000"/>
                </a:solidFill>
                <a:latin typeface="Times New Roman" panose="02020603050405020304" pitchFamily="18" charset="0"/>
                <a:cs typeface="Times New Roman" panose="02020603050405020304" pitchFamily="18" charset="0"/>
              </a:rPr>
              <a:t>Choropleth map)</a:t>
            </a:r>
            <a:endParaRPr lang="fa-IR" altLang="fa-IR" sz="1600" b="1" dirty="0">
              <a:solidFill>
                <a:srgbClr val="FF0000"/>
              </a:solidFill>
              <a:latin typeface="Times New Roman" panose="02020603050405020304" pitchFamily="18" charset="0"/>
              <a:cs typeface="Times New Roman" panose="02020603050405020304" pitchFamily="18" charset="0"/>
            </a:endParaRPr>
          </a:p>
          <a:p>
            <a:pPr algn="just" rtl="1" eaLnBrk="1" hangingPunct="1">
              <a:lnSpc>
                <a:spcPct val="150000"/>
              </a:lnSpc>
            </a:pPr>
            <a:r>
              <a:rPr lang="fa-IR" altLang="fa-IR" sz="2000" dirty="0">
                <a:latin typeface="Arabic Typesetting" pitchFamily="66" charset="-78"/>
                <a:cs typeface="B Lotus" panose="00000400000000000000" pitchFamily="2" charset="-78"/>
              </a:rPr>
              <a:t>این نقشه ها سطوح هم ارزش </a:t>
            </a:r>
            <a:r>
              <a:rPr lang="fa-IR" altLang="fa-IR" sz="2000" b="1" u="sng" dirty="0">
                <a:solidFill>
                  <a:srgbClr val="00B050"/>
                </a:solidFill>
                <a:latin typeface="Arabic Typesetting" pitchFamily="66" charset="-78"/>
                <a:cs typeface="B Lotus" panose="00000400000000000000" pitchFamily="2" charset="-78"/>
              </a:rPr>
              <a:t>کیفی</a:t>
            </a:r>
            <a:r>
              <a:rPr lang="fa-IR" altLang="fa-IR" sz="2000" dirty="0">
                <a:latin typeface="Arabic Typesetting" pitchFamily="66" charset="-78"/>
                <a:cs typeface="B Lotus" panose="00000400000000000000" pitchFamily="2" charset="-78"/>
              </a:rPr>
              <a:t> را نمایش می دهد. مانند نقشه تیپ پوشش گیاهی، نقشه کاربری اراضی، نقشه تیپ خاک و پوشش اراضی</a:t>
            </a:r>
            <a:endParaRPr lang="en-US" altLang="fa-IR" sz="2000" b="1" dirty="0">
              <a:latin typeface="Arabic Typesetting" pitchFamily="66" charset="-78"/>
              <a:cs typeface="B Lotus" panose="00000400000000000000" pitchFamily="2" charset="-78"/>
            </a:endParaRPr>
          </a:p>
        </p:txBody>
      </p:sp>
    </p:spTree>
    <p:extLst>
      <p:ext uri="{BB962C8B-B14F-4D97-AF65-F5344CB8AC3E}">
        <p14:creationId xmlns:p14="http://schemas.microsoft.com/office/powerpoint/2010/main" val="2107411818"/>
      </p:ext>
    </p:extLst>
  </p:cSld>
  <p:clrMapOvr>
    <a:masterClrMapping/>
  </p:clrMapOvr>
  <p:timing>
    <p:tnLst>
      <p:par>
        <p:cTn id="1" dur="indefinite" restart="never" nodeType="tmRoot"/>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47</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426197" y="816115"/>
            <a:ext cx="3390904"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بیضوی مبنا یا مرجع</a:t>
            </a:r>
            <a:endParaRPr lang="fa-IR" altLang="fa-IR" sz="2400" b="1" kern="0" dirty="0">
              <a:latin typeface="Times New Roman" panose="02020603050405020304" pitchFamily="18" charset="0"/>
              <a:cs typeface="B Titr" panose="00000700000000000000" pitchFamily="2" charset="-78"/>
            </a:endParaRPr>
          </a:p>
        </p:txBody>
      </p:sp>
      <p:sp>
        <p:nvSpPr>
          <p:cNvPr id="3" name="Rectangle 2"/>
          <p:cNvSpPr/>
          <p:nvPr/>
        </p:nvSpPr>
        <p:spPr>
          <a:xfrm>
            <a:off x="685799" y="1352151"/>
            <a:ext cx="7929564" cy="1015663"/>
          </a:xfrm>
          <a:prstGeom prst="rect">
            <a:avLst/>
          </a:prstGeom>
        </p:spPr>
        <p:txBody>
          <a:bodyPr wrap="square">
            <a:spAutoFit/>
          </a:bodyPr>
          <a:lstStyle/>
          <a:p>
            <a:pPr algn="just" rtl="1">
              <a:lnSpc>
                <a:spcPct val="150000"/>
              </a:lnSpc>
            </a:pPr>
            <a:r>
              <a:rPr lang="fa-IR" altLang="fa-IR" sz="2000" dirty="0">
                <a:cs typeface="B Lotus" panose="00000400000000000000" pitchFamily="2" charset="-78"/>
              </a:rPr>
              <a:t>برای انجام محاسبات در سطح زمين نياز به يک سطح مبنا مي باشد که به کمک محاسبات پيچيده، بيضوی های مختلفی پيشنهاد شده است</a:t>
            </a:r>
            <a:r>
              <a:rPr lang="fa-IR" altLang="fa-IR" sz="2000" dirty="0" smtClean="0">
                <a:solidFill>
                  <a:srgbClr val="FF0000"/>
                </a:solidFill>
                <a:cs typeface="B Lotus" panose="00000400000000000000" pitchFamily="2" charset="-78"/>
              </a:rPr>
              <a:t>.</a:t>
            </a:r>
            <a:endParaRPr lang="fa-IR" altLang="fa-IR" sz="2000" dirty="0">
              <a:solidFill>
                <a:srgbClr val="FF0000"/>
              </a:solidFill>
              <a:cs typeface="B Lotus" panose="00000400000000000000" pitchFamily="2" charset="-78"/>
            </a:endParaRPr>
          </a:p>
        </p:txBody>
      </p:sp>
      <p:cxnSp>
        <p:nvCxnSpPr>
          <p:cNvPr id="6" name="Straight Arrow Connector 5"/>
          <p:cNvCxnSpPr/>
          <p:nvPr/>
        </p:nvCxnSpPr>
        <p:spPr bwMode="auto">
          <a:xfrm>
            <a:off x="5638800" y="2286000"/>
            <a:ext cx="0" cy="6858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 name="Rectangle 6"/>
          <p:cNvSpPr/>
          <p:nvPr/>
        </p:nvSpPr>
        <p:spPr>
          <a:xfrm>
            <a:off x="3724873" y="3089128"/>
            <a:ext cx="3166251" cy="369332"/>
          </a:xfrm>
          <a:prstGeom prst="rect">
            <a:avLst/>
          </a:prstGeom>
        </p:spPr>
        <p:txBody>
          <a:bodyPr wrap="none">
            <a:spAutoFit/>
          </a:bodyPr>
          <a:lstStyle/>
          <a:p>
            <a:pPr algn="r" rtl="1"/>
            <a:r>
              <a:rPr lang="fa-IR" altLang="fa-IR" dirty="0" smtClean="0">
                <a:cs typeface="B Lotus" panose="00000400000000000000" pitchFamily="2" charset="-78"/>
              </a:rPr>
              <a:t>بیضوی </a:t>
            </a:r>
            <a:r>
              <a:rPr lang="en-US" altLang="fa-IR" sz="1600" b="1" u="sng" dirty="0" smtClean="0">
                <a:solidFill>
                  <a:srgbClr val="FF0000"/>
                </a:solidFill>
                <a:latin typeface="Times New Roman" panose="02020603050405020304" pitchFamily="18" charset="0"/>
                <a:cs typeface="Times New Roman" panose="02020603050405020304" pitchFamily="18" charset="0"/>
              </a:rPr>
              <a:t>WGS1984</a:t>
            </a:r>
            <a:r>
              <a:rPr lang="fa-IR" altLang="fa-IR" dirty="0" smtClean="0">
                <a:latin typeface="Arial" panose="020B0604020202020204" pitchFamily="34" charset="0"/>
                <a:cs typeface="B Lotus" panose="00000400000000000000" pitchFamily="2" charset="-78"/>
              </a:rPr>
              <a:t> </a:t>
            </a:r>
            <a:r>
              <a:rPr lang="fa-IR" altLang="fa-IR" dirty="0" smtClean="0">
                <a:cs typeface="B Lotus" panose="00000400000000000000" pitchFamily="2" charset="-78"/>
              </a:rPr>
              <a:t>در </a:t>
            </a:r>
            <a:r>
              <a:rPr lang="fa-IR" altLang="fa-IR" dirty="0">
                <a:cs typeface="B Lotus" panose="00000400000000000000" pitchFamily="2" charset="-78"/>
              </a:rPr>
              <a:t>ايران متداول است</a:t>
            </a:r>
            <a:endParaRPr lang="en-US" dirty="0"/>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736" y="3690087"/>
            <a:ext cx="38687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a:stretch>
            <a:fillRect/>
          </a:stretch>
        </p:blipFill>
        <p:spPr>
          <a:xfrm>
            <a:off x="4974099" y="3889150"/>
            <a:ext cx="3351212" cy="2062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29644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48</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426196" y="816115"/>
            <a:ext cx="3736603"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شماتیک تعریف سیستم مختصات</a:t>
            </a:r>
            <a:endParaRPr lang="fa-IR" altLang="fa-IR" sz="2400" b="1" kern="0" dirty="0">
              <a:latin typeface="Times New Roman" panose="02020603050405020304" pitchFamily="18" charset="0"/>
              <a:cs typeface="B Titr" panose="00000700000000000000" pitchFamily="2" charset="-78"/>
            </a:endParaRPr>
          </a:p>
        </p:txBody>
      </p:sp>
      <p:sp>
        <p:nvSpPr>
          <p:cNvPr id="2" name="Rectangle 1"/>
          <p:cNvSpPr/>
          <p:nvPr/>
        </p:nvSpPr>
        <p:spPr>
          <a:xfrm>
            <a:off x="4175825" y="1313021"/>
            <a:ext cx="2237344" cy="461665"/>
          </a:xfrm>
          <a:prstGeom prst="rect">
            <a:avLst/>
          </a:prstGeom>
        </p:spPr>
        <p:txBody>
          <a:bodyPr wrap="none">
            <a:spAutoFit/>
          </a:bodyPr>
          <a:lstStyle/>
          <a:p>
            <a:r>
              <a:rPr lang="en-US" altLang="fa-IR" sz="2400" b="1" dirty="0">
                <a:solidFill>
                  <a:srgbClr val="FF0000"/>
                </a:solidFill>
                <a:latin typeface="Times New Roman" panose="02020603050405020304" pitchFamily="18" charset="0"/>
                <a:cs typeface="Times New Roman" panose="02020603050405020304" pitchFamily="18" charset="0"/>
              </a:rPr>
              <a:t>Map Projection</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16" name="Picture 3" descr="projection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994357"/>
            <a:ext cx="6370637" cy="27320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9879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49</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426196" y="816115"/>
            <a:ext cx="3736603"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سیستم تصویر</a:t>
            </a:r>
            <a:endParaRPr lang="fa-IR" altLang="fa-IR" sz="2400" b="1" kern="0" dirty="0">
              <a:latin typeface="Times New Roman" panose="02020603050405020304" pitchFamily="18" charset="0"/>
              <a:cs typeface="B Titr" panose="00000700000000000000" pitchFamily="2" charset="-78"/>
            </a:endParaRPr>
          </a:p>
        </p:txBody>
      </p:sp>
      <p:sp>
        <p:nvSpPr>
          <p:cNvPr id="10" name="Content Placeholder 2"/>
          <p:cNvSpPr txBox="1">
            <a:spLocks noChangeArrowheads="1"/>
          </p:cNvSpPr>
          <p:nvPr/>
        </p:nvSpPr>
        <p:spPr>
          <a:xfrm>
            <a:off x="304800" y="1600200"/>
            <a:ext cx="8610600" cy="525720"/>
          </a:xfrm>
          <a:prstGeom prst="rect">
            <a:avLst/>
          </a:prstGeom>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a:lstStyle>
          <a:p>
            <a:pPr marL="0" indent="0" algn="r" rtl="1" eaLnBrk="1" hangingPunct="1">
              <a:buClr>
                <a:schemeClr val="tx1"/>
              </a:buClr>
              <a:buNone/>
            </a:pPr>
            <a:r>
              <a:rPr lang="fa-IR" altLang="fa-IR" sz="2200" b="1" kern="0" dirty="0" smtClean="0">
                <a:solidFill>
                  <a:srgbClr val="FF0000"/>
                </a:solidFill>
                <a:cs typeface="B Lotus" panose="00000400000000000000" pitchFamily="2" charset="-78"/>
              </a:rPr>
              <a:t>روش انطباق سطح کروی روی سطح مستوی را سيستم تصوير گويند.</a:t>
            </a:r>
          </a:p>
        </p:txBody>
      </p:sp>
      <p:cxnSp>
        <p:nvCxnSpPr>
          <p:cNvPr id="11" name="Straight Connector 10"/>
          <p:cNvCxnSpPr/>
          <p:nvPr/>
        </p:nvCxnSpPr>
        <p:spPr>
          <a:xfrm>
            <a:off x="2738099" y="2862963"/>
            <a:ext cx="4881901"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085619" y="2438400"/>
            <a:ext cx="2454518" cy="400110"/>
          </a:xfrm>
          <a:prstGeom prst="rect">
            <a:avLst/>
          </a:prstGeom>
        </p:spPr>
        <p:txBody>
          <a:bodyPr wrap="none">
            <a:spAutoFit/>
          </a:bodyPr>
          <a:lstStyle/>
          <a:p>
            <a:pPr algn="r" rtl="1">
              <a:buClr>
                <a:schemeClr val="tx1"/>
              </a:buClr>
            </a:pPr>
            <a:r>
              <a:rPr lang="fa-IR" altLang="fa-IR" sz="2000" b="1" kern="0" dirty="0">
                <a:latin typeface="Times New Roman" panose="02020603050405020304" pitchFamily="18" charset="0"/>
                <a:cs typeface="B Titr" panose="00000700000000000000" pitchFamily="2" charset="-78"/>
              </a:rPr>
              <a:t>سيستم های تصوير متداول</a:t>
            </a:r>
          </a:p>
        </p:txBody>
      </p:sp>
      <p:sp>
        <p:nvSpPr>
          <p:cNvPr id="8" name="Rectangle 7"/>
          <p:cNvSpPr/>
          <p:nvPr/>
        </p:nvSpPr>
        <p:spPr>
          <a:xfrm>
            <a:off x="685799" y="2967335"/>
            <a:ext cx="8229601" cy="1065676"/>
          </a:xfrm>
          <a:prstGeom prst="rect">
            <a:avLst/>
          </a:prstGeom>
        </p:spPr>
        <p:txBody>
          <a:bodyPr wrap="square">
            <a:spAutoFit/>
          </a:bodyPr>
          <a:lstStyle/>
          <a:p>
            <a:pPr algn="just" rtl="1">
              <a:lnSpc>
                <a:spcPct val="150000"/>
              </a:lnSpc>
              <a:buClr>
                <a:schemeClr val="tx1"/>
              </a:buClr>
            </a:pPr>
            <a:r>
              <a:rPr lang="fa-IR" altLang="fa-IR" sz="2200" b="1" kern="0" dirty="0">
                <a:solidFill>
                  <a:srgbClr val="FF0000"/>
                </a:solidFill>
                <a:cs typeface="B Lotus" panose="00000400000000000000" pitchFamily="2" charset="-78"/>
              </a:rPr>
              <a:t>1- سيستم تصوير استوانه ای </a:t>
            </a:r>
            <a:r>
              <a:rPr lang="en-US" altLang="fa-IR" sz="2000" b="1" kern="0" dirty="0">
                <a:solidFill>
                  <a:srgbClr val="FF0000"/>
                </a:solidFill>
                <a:latin typeface="Times New Roman" panose="02020603050405020304" pitchFamily="18" charset="0"/>
                <a:cs typeface="Times New Roman" panose="02020603050405020304" pitchFamily="18" charset="0"/>
              </a:rPr>
              <a:t>UTM</a:t>
            </a:r>
            <a:r>
              <a:rPr lang="fa-IR" altLang="fa-IR" sz="2200" b="1" kern="0" dirty="0">
                <a:solidFill>
                  <a:srgbClr val="FF0000"/>
                </a:solidFill>
                <a:cs typeface="B Lotus" panose="00000400000000000000" pitchFamily="2" charset="-78"/>
              </a:rPr>
              <a:t>: </a:t>
            </a:r>
            <a:r>
              <a:rPr lang="fa-IR" altLang="fa-IR" sz="2200" kern="0" dirty="0">
                <a:cs typeface="B Lotus" panose="00000400000000000000" pitchFamily="2" charset="-78"/>
              </a:rPr>
              <a:t>در اين سيستم، زمين به 60 قاچ 6 درجه ای تقسيم ميشود که به هر قاچ يک </a:t>
            </a:r>
            <a:r>
              <a:rPr lang="en-US" altLang="fa-IR" sz="2000" kern="0" dirty="0" smtClean="0">
                <a:latin typeface="Times New Roman" panose="02020603050405020304" pitchFamily="18" charset="0"/>
                <a:cs typeface="Times New Roman" panose="02020603050405020304" pitchFamily="18" charset="0"/>
              </a:rPr>
              <a:t>ZONE</a:t>
            </a:r>
            <a:r>
              <a:rPr lang="fa-IR" altLang="fa-IR" sz="2200" kern="0" dirty="0" smtClean="0">
                <a:cs typeface="B Lotus" panose="00000400000000000000" pitchFamily="2" charset="-78"/>
              </a:rPr>
              <a:t> </a:t>
            </a:r>
            <a:r>
              <a:rPr lang="fa-IR" altLang="fa-IR" sz="2200" kern="0" dirty="0">
                <a:cs typeface="B Lotus" panose="00000400000000000000" pitchFamily="2" charset="-78"/>
              </a:rPr>
              <a:t>گفته مي </a:t>
            </a:r>
            <a:r>
              <a:rPr lang="fa-IR" altLang="fa-IR" sz="2200" kern="0" dirty="0" smtClean="0">
                <a:cs typeface="B Lotus" panose="00000400000000000000" pitchFamily="2" charset="-78"/>
              </a:rPr>
              <a:t>شود.</a:t>
            </a:r>
            <a:endParaRPr lang="fa-IR" altLang="fa-IR" sz="2200" kern="0" dirty="0">
              <a:cs typeface="B Lotus" panose="00000400000000000000" pitchFamily="2" charset="-78"/>
            </a:endParaRPr>
          </a:p>
        </p:txBody>
      </p:sp>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4237" y="4245967"/>
            <a:ext cx="29718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4672210"/>
            <a:ext cx="1992312"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33914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5</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sp>
        <p:nvSpPr>
          <p:cNvPr id="5" name="Rectangle 4"/>
          <p:cNvSpPr/>
          <p:nvPr/>
        </p:nvSpPr>
        <p:spPr>
          <a:xfrm>
            <a:off x="1066800" y="1752600"/>
            <a:ext cx="7391400" cy="4031873"/>
          </a:xfrm>
          <a:prstGeom prst="rect">
            <a:avLst/>
          </a:prstGeom>
        </p:spPr>
        <p:txBody>
          <a:bodyPr wrap="square">
            <a:spAutoFit/>
          </a:bodyPr>
          <a:lstStyle/>
          <a:p>
            <a:pPr algn="ctr" fontAlgn="auto">
              <a:spcAft>
                <a:spcPts val="0"/>
              </a:spcAft>
              <a:buFont typeface="Wingdings 3" charset="2"/>
              <a:buChar char=""/>
              <a:defRPr/>
            </a:pPr>
            <a:endParaRPr lang="fa-IR" sz="3200" dirty="0">
              <a:solidFill>
                <a:schemeClr val="tx1">
                  <a:lumMod val="75000"/>
                  <a:lumOff val="25000"/>
                </a:schemeClr>
              </a:solidFill>
            </a:endParaRPr>
          </a:p>
          <a:p>
            <a:pPr algn="ctr" fontAlgn="auto">
              <a:spcAft>
                <a:spcPts val="0"/>
              </a:spcAft>
              <a:buFont typeface="Wingdings 3" charset="2"/>
              <a:buChar char=""/>
              <a:defRPr/>
            </a:pPr>
            <a:r>
              <a:rPr lang="fa-IR" sz="3200" dirty="0" smtClean="0">
                <a:solidFill>
                  <a:srgbClr val="33CC33"/>
                </a:solidFill>
              </a:rPr>
              <a:t>بخشنامه رئیس دیوان عالی کشور خطاب به روسای کل دادگستری استان ها</a:t>
            </a:r>
          </a:p>
          <a:p>
            <a:pPr algn="ctr" fontAlgn="auto">
              <a:spcAft>
                <a:spcPts val="0"/>
              </a:spcAft>
              <a:buFont typeface="Wingdings 3" charset="2"/>
              <a:buChar char=""/>
              <a:defRPr/>
            </a:pPr>
            <a:r>
              <a:rPr lang="fa-IR" sz="3200" dirty="0" smtClean="0">
                <a:solidFill>
                  <a:schemeClr val="accent4">
                    <a:lumMod val="60000"/>
                    <a:lumOff val="40000"/>
                  </a:schemeClr>
                </a:solidFill>
              </a:rPr>
              <a:t>8- پیگیری ارتقائ امر آموزش کارشناسان و لزوم به روز رسانی آموزش ها و آشنائی کارشناسان ( به ویژه کارشناسان قدیمی و خبره های محلی ) با موضوعات و مسائل روز </a:t>
            </a:r>
          </a:p>
          <a:p>
            <a:pPr algn="ctr" fontAlgn="auto">
              <a:spcAft>
                <a:spcPts val="0"/>
              </a:spcAft>
              <a:buFont typeface="Wingdings 3" charset="2"/>
              <a:buChar char=""/>
              <a:defRPr/>
            </a:pPr>
            <a:r>
              <a:rPr lang="fa-IR" sz="3200" dirty="0" smtClean="0">
                <a:solidFill>
                  <a:schemeClr val="accent1">
                    <a:lumMod val="75000"/>
                  </a:schemeClr>
                </a:solidFill>
              </a:rPr>
              <a:t>نوزدهم آذر ماه هزار و چهارصد و دو</a:t>
            </a:r>
            <a:endParaRPr lang="en-US" sz="3200" dirty="0">
              <a:solidFill>
                <a:schemeClr val="accent1">
                  <a:lumMod val="75000"/>
                </a:schemeClr>
              </a:solidFill>
            </a:endParaRPr>
          </a:p>
        </p:txBody>
      </p:sp>
    </p:spTree>
    <p:extLst>
      <p:ext uri="{BB962C8B-B14F-4D97-AF65-F5344CB8AC3E}">
        <p14:creationId xmlns:p14="http://schemas.microsoft.com/office/powerpoint/2010/main" val="135480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50</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3505200"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193297" y="816115"/>
            <a:ext cx="3736603"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مشخصات سیستم تصویر </a:t>
            </a:r>
            <a:r>
              <a:rPr lang="en-US" altLang="fa-IR" sz="2400" b="1" kern="0" dirty="0" smtClean="0">
                <a:latin typeface="Times New Roman" panose="02020603050405020304" pitchFamily="18" charset="0"/>
                <a:cs typeface="B Titr" panose="00000700000000000000" pitchFamily="2" charset="-78"/>
              </a:rPr>
              <a:t>UTM</a:t>
            </a:r>
            <a:endParaRPr lang="fa-IR" altLang="fa-IR" sz="2400" b="1" kern="0" dirty="0">
              <a:latin typeface="Times New Roman" panose="02020603050405020304" pitchFamily="18" charset="0"/>
              <a:cs typeface="B Titr" panose="00000700000000000000" pitchFamily="2" charset="-78"/>
            </a:endParaRPr>
          </a:p>
        </p:txBody>
      </p:sp>
      <p:pic>
        <p:nvPicPr>
          <p:cNvPr id="14" name="Content Placeholder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29438" y="1813560"/>
            <a:ext cx="2855322" cy="3657600"/>
          </a:xfrm>
          <a:prstGeom prst="rect">
            <a:avLst/>
          </a:prstGeom>
        </p:spPr>
      </p:pic>
      <p:sp>
        <p:nvSpPr>
          <p:cNvPr id="15" name="TextBox 5"/>
          <p:cNvSpPr txBox="1">
            <a:spLocks noChangeArrowheads="1"/>
          </p:cNvSpPr>
          <p:nvPr/>
        </p:nvSpPr>
        <p:spPr bwMode="auto">
          <a:xfrm>
            <a:off x="3358322" y="1562842"/>
            <a:ext cx="5421312" cy="466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Rockwell" panose="02060603020205020403" pitchFamily="18" charset="0"/>
              </a:defRPr>
            </a:lvl1pPr>
            <a:lvl2pPr marL="800100" indent="-34290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lvl="1" algn="just" rtl="1">
              <a:lnSpc>
                <a:spcPct val="150000"/>
              </a:lnSpc>
              <a:buClr>
                <a:schemeClr val="tx1"/>
              </a:buClr>
              <a:buFont typeface="Wingdings" panose="05000000000000000000" pitchFamily="2" charset="2"/>
              <a:buChar char="v"/>
            </a:pPr>
            <a:r>
              <a:rPr lang="fa-IR" altLang="fa-IR" b="1" dirty="0">
                <a:latin typeface="Adobe Caslon Pro" panose="0205050205050A020403" pitchFamily="18" charset="0"/>
                <a:cs typeface="B Lotus" panose="00000400000000000000" pitchFamily="2" charset="-78"/>
              </a:rPr>
              <a:t>مبنای سیستم تصویر از </a:t>
            </a:r>
            <a:r>
              <a:rPr lang="en-US" altLang="fa-IR" b="1" dirty="0">
                <a:latin typeface="Adobe Caslon Pro" panose="0205050205050A020403" pitchFamily="18" charset="0"/>
                <a:cs typeface="B Lotus" panose="00000400000000000000" pitchFamily="2" charset="-78"/>
              </a:rPr>
              <a:t> </a:t>
            </a:r>
            <a:r>
              <a:rPr lang="en-US" altLang="fa-IR" sz="1600" dirty="0">
                <a:latin typeface="Adobe Caslon Pro" panose="0205050205050A020403" pitchFamily="18" charset="0"/>
                <a:cs typeface="B Lotus" panose="00000400000000000000" pitchFamily="2" charset="-78"/>
              </a:rPr>
              <a:t>Transverse Mercator </a:t>
            </a:r>
            <a:r>
              <a:rPr lang="fa-IR" altLang="fa-IR" b="1" dirty="0">
                <a:latin typeface="Adobe Caslon Pro" panose="0205050205050A020403" pitchFamily="18" charset="0"/>
                <a:cs typeface="B Lotus" panose="00000400000000000000" pitchFamily="2" charset="-78"/>
              </a:rPr>
              <a:t>است .</a:t>
            </a:r>
          </a:p>
          <a:p>
            <a:pPr lvl="1" algn="just" rtl="1">
              <a:lnSpc>
                <a:spcPct val="150000"/>
              </a:lnSpc>
              <a:buClr>
                <a:schemeClr val="tx1"/>
              </a:buClr>
              <a:buFont typeface="Wingdings" panose="05000000000000000000" pitchFamily="2" charset="2"/>
              <a:buChar char="v"/>
            </a:pPr>
            <a:r>
              <a:rPr lang="fa-IR" altLang="fa-IR" b="1" dirty="0">
                <a:latin typeface="Adobe Caslon Pro" panose="0205050205050A020403" pitchFamily="18" charset="0"/>
                <a:cs typeface="B Lotus" panose="00000400000000000000" pitchFamily="2" charset="-78"/>
              </a:rPr>
              <a:t>در سیستم تصویر </a:t>
            </a:r>
            <a:r>
              <a:rPr lang="en-US" altLang="fa-IR" sz="1600" dirty="0">
                <a:latin typeface="Adobe Caslon Pro" panose="0205050205050A020403" pitchFamily="18" charset="0"/>
                <a:cs typeface="B Lotus" panose="00000400000000000000" pitchFamily="2" charset="-78"/>
              </a:rPr>
              <a:t>UTM</a:t>
            </a:r>
            <a:r>
              <a:rPr lang="en-US" altLang="fa-IR" b="1" dirty="0">
                <a:latin typeface="Adobe Caslon Pro" panose="0205050205050A020403" pitchFamily="18" charset="0"/>
                <a:cs typeface="B Lotus" panose="00000400000000000000" pitchFamily="2" charset="-78"/>
              </a:rPr>
              <a:t>، </a:t>
            </a:r>
            <a:r>
              <a:rPr lang="fa-IR" altLang="fa-IR" b="1" dirty="0">
                <a:latin typeface="Adobe Caslon Pro" panose="0205050205050A020403" pitchFamily="18" charset="0"/>
                <a:cs typeface="B Lotus" panose="00000400000000000000" pitchFamily="2" charset="-78"/>
              </a:rPr>
              <a:t>واحد اندازه گیری متر است.</a:t>
            </a:r>
          </a:p>
          <a:p>
            <a:pPr lvl="1" algn="just" rtl="1">
              <a:lnSpc>
                <a:spcPct val="150000"/>
              </a:lnSpc>
              <a:buClr>
                <a:schemeClr val="tx1"/>
              </a:buClr>
              <a:buFont typeface="Wingdings" panose="05000000000000000000" pitchFamily="2" charset="2"/>
              <a:buChar char="v"/>
            </a:pPr>
            <a:r>
              <a:rPr lang="fa-IR" altLang="fa-IR" b="1" dirty="0">
                <a:latin typeface="Adobe Caslon Pro" panose="0205050205050A020403" pitchFamily="18" charset="0"/>
                <a:cs typeface="B Lotus" panose="00000400000000000000" pitchFamily="2" charset="-78"/>
              </a:rPr>
              <a:t>زون بندی بعدی در عرض های جغرافیایی است که در این سیستم تصویر عرض های جغرافیایی در بازه های ۸ درجه ای (به جز آخرین زون شمالی که ۱۲ درجه ای است) تقسیم بندی شده است.</a:t>
            </a:r>
          </a:p>
          <a:p>
            <a:pPr lvl="1" algn="just" rtl="1">
              <a:lnSpc>
                <a:spcPct val="150000"/>
              </a:lnSpc>
              <a:buClr>
                <a:schemeClr val="tx1"/>
              </a:buClr>
              <a:buFont typeface="Wingdings" panose="05000000000000000000" pitchFamily="2" charset="2"/>
              <a:buChar char="v"/>
            </a:pPr>
            <a:r>
              <a:rPr lang="fa-IR" altLang="fa-IR" b="1" dirty="0">
                <a:latin typeface="Adobe Caslon Pro" panose="0205050205050A020403" pitchFamily="18" charset="0"/>
                <a:cs typeface="B Lotus" panose="00000400000000000000" pitchFamily="2" charset="-78"/>
              </a:rPr>
              <a:t>این سیستم تصویر تنها برای نقشه های حدفاصل عرض ۸۴ درجه شمالی و ۸۰ درجه جنوبی توصیه شده است. زیرا در نواحی قطبی دارای کشیدگی و خطاهای اعوجاجی زیادی می شود. برای عرض های بیرون این محدوده موجب جابجایی های زیاد خواهد شد.</a:t>
            </a:r>
          </a:p>
        </p:txBody>
      </p:sp>
    </p:spTree>
    <p:extLst>
      <p:ext uri="{BB962C8B-B14F-4D97-AF65-F5344CB8AC3E}">
        <p14:creationId xmlns:p14="http://schemas.microsoft.com/office/powerpoint/2010/main" val="31679924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51</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3505200"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193297" y="816115"/>
            <a:ext cx="3736603"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سیستم تصویر </a:t>
            </a:r>
            <a:r>
              <a:rPr lang="en-US" altLang="fa-IR" sz="2400" b="1" kern="0" dirty="0" smtClean="0">
                <a:latin typeface="Times New Roman" panose="02020603050405020304" pitchFamily="18" charset="0"/>
                <a:cs typeface="B Titr" panose="00000700000000000000" pitchFamily="2" charset="-78"/>
              </a:rPr>
              <a:t>UTM</a:t>
            </a:r>
            <a:endParaRPr lang="fa-IR" altLang="fa-IR" sz="2400" b="1" kern="0" dirty="0">
              <a:latin typeface="Times New Roman" panose="02020603050405020304" pitchFamily="18" charset="0"/>
              <a:cs typeface="B Titr" panose="00000700000000000000" pitchFamily="2" charset="-78"/>
            </a:endParaRPr>
          </a:p>
        </p:txBody>
      </p:sp>
      <p:pic>
        <p:nvPicPr>
          <p:cNvPr id="16" name="Picture 2" descr="utm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201987" y="1582579"/>
            <a:ext cx="2752725" cy="5057775"/>
          </a:xfrm>
          <a:prstGeom prst="rect">
            <a:avLst/>
          </a:prstGeom>
          <a:noFill/>
          <a:ln w="38100">
            <a:solidFill>
              <a:srgbClr val="0066CC"/>
            </a:solidFill>
            <a:miter lim="800000"/>
            <a:headEnd/>
            <a:tailEnd/>
          </a:ln>
        </p:spPr>
      </p:pic>
    </p:spTree>
    <p:extLst>
      <p:ext uri="{BB962C8B-B14F-4D97-AF65-F5344CB8AC3E}">
        <p14:creationId xmlns:p14="http://schemas.microsoft.com/office/powerpoint/2010/main" val="3211108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52</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3505200"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193297" y="816115"/>
            <a:ext cx="3736603"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سیستم تصویر </a:t>
            </a:r>
            <a:r>
              <a:rPr lang="en-US" altLang="fa-IR" sz="2400" b="1" kern="0" dirty="0" smtClean="0">
                <a:latin typeface="Times New Roman" panose="02020603050405020304" pitchFamily="18" charset="0"/>
                <a:cs typeface="B Titr" panose="00000700000000000000" pitchFamily="2" charset="-78"/>
              </a:rPr>
              <a:t>UTM</a:t>
            </a:r>
            <a:endParaRPr lang="fa-IR" altLang="fa-IR" sz="2400" b="1" kern="0" dirty="0">
              <a:latin typeface="Times New Roman" panose="02020603050405020304" pitchFamily="18" charset="0"/>
              <a:cs typeface="B Titr" panose="00000700000000000000" pitchFamily="2" charset="-78"/>
            </a:endParaRPr>
          </a:p>
        </p:txBody>
      </p:sp>
      <p:pic>
        <p:nvPicPr>
          <p:cNvPr id="10" name="Content Placeholder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13966" y="1415804"/>
            <a:ext cx="8639175" cy="4527550"/>
          </a:xfrm>
          <a:prstGeom prst="rect">
            <a:avLst/>
          </a:prstGeom>
        </p:spPr>
      </p:pic>
      <p:sp>
        <p:nvSpPr>
          <p:cNvPr id="2" name="Rectangle 1"/>
          <p:cNvSpPr/>
          <p:nvPr/>
        </p:nvSpPr>
        <p:spPr>
          <a:xfrm>
            <a:off x="881293" y="5958752"/>
            <a:ext cx="8074025" cy="646331"/>
          </a:xfrm>
          <a:prstGeom prst="rect">
            <a:avLst/>
          </a:prstGeom>
        </p:spPr>
        <p:txBody>
          <a:bodyPr wrap="square">
            <a:spAutoFit/>
          </a:bodyPr>
          <a:lstStyle/>
          <a:p>
            <a:pPr lvl="1" algn="just" rtl="1">
              <a:buClr>
                <a:srgbClr val="C00000"/>
              </a:buClr>
            </a:pPr>
            <a:r>
              <a:rPr lang="fa-IR" altLang="fa-IR" b="1" dirty="0">
                <a:solidFill>
                  <a:srgbClr val="FF0000"/>
                </a:solidFill>
                <a:latin typeface="Adobe Caslon Pro" panose="0205050205050A020403" pitchFamily="18" charset="0"/>
                <a:cs typeface="B Lotus" panose="00000400000000000000" pitchFamily="2" charset="-78"/>
              </a:rPr>
              <a:t>در این سیستم تصویر، کره زمین به ۶۰ زون (یا قاج) ۶ درجه ای در طول های جغرافیایی تقسیم بندی شده است. این زون ها از غرب به شرق و از یک تا ۶۰ نامگذاری شده اند. </a:t>
            </a:r>
          </a:p>
        </p:txBody>
      </p:sp>
    </p:spTree>
    <p:extLst>
      <p:ext uri="{BB962C8B-B14F-4D97-AF65-F5344CB8AC3E}">
        <p14:creationId xmlns:p14="http://schemas.microsoft.com/office/powerpoint/2010/main" val="6075281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53</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3505200"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193297" y="816115"/>
            <a:ext cx="3736603" cy="461665"/>
          </a:xfrm>
          <a:prstGeom prst="rect">
            <a:avLst/>
          </a:prstGeom>
          <a:ln>
            <a:noFill/>
          </a:ln>
          <a:effectLst/>
        </p:spPr>
        <p:txBody>
          <a:bodyPr wrap="square">
            <a:spAutoFit/>
          </a:bodyPr>
          <a:lstStyle/>
          <a:p>
            <a:pPr algn="ctr" rtl="1">
              <a:defRPr/>
            </a:pPr>
            <a:r>
              <a:rPr lang="fa-IR" altLang="fa-IR" sz="2400" b="1" kern="0" dirty="0" smtClean="0">
                <a:latin typeface="Times New Roman" panose="02020603050405020304" pitchFamily="18" charset="0"/>
                <a:cs typeface="B Titr" panose="00000700000000000000" pitchFamily="2" charset="-78"/>
              </a:rPr>
              <a:t>سیستم تصویر </a:t>
            </a:r>
            <a:r>
              <a:rPr lang="en-US" altLang="fa-IR" sz="2400" b="1" kern="0" dirty="0" smtClean="0">
                <a:latin typeface="Times New Roman" panose="02020603050405020304" pitchFamily="18" charset="0"/>
                <a:cs typeface="B Titr" panose="00000700000000000000" pitchFamily="2" charset="-78"/>
              </a:rPr>
              <a:t>UTM</a:t>
            </a:r>
            <a:endParaRPr lang="fa-IR" altLang="fa-IR" sz="2400" b="1" kern="0" dirty="0">
              <a:latin typeface="Times New Roman" panose="02020603050405020304" pitchFamily="18" charset="0"/>
              <a:cs typeface="B Titr" panose="00000700000000000000" pitchFamily="2" charset="-78"/>
            </a:endParaRPr>
          </a:p>
        </p:txBody>
      </p:sp>
      <p:pic>
        <p:nvPicPr>
          <p:cNvPr id="11" name="Picture 3" descr="C:\Documents and Settings\hosseini\Desktop\moqayese-se-siste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197" y="1905000"/>
            <a:ext cx="44196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9797" y="2224087"/>
            <a:ext cx="25796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136434" y="1403224"/>
            <a:ext cx="3876382" cy="507831"/>
          </a:xfrm>
          <a:prstGeom prst="rect">
            <a:avLst/>
          </a:prstGeom>
        </p:spPr>
        <p:txBody>
          <a:bodyPr wrap="none">
            <a:spAutoFit/>
          </a:bodyPr>
          <a:lstStyle/>
          <a:p>
            <a:pPr>
              <a:lnSpc>
                <a:spcPct val="150000"/>
              </a:lnSpc>
              <a:defRPr/>
            </a:pPr>
            <a:r>
              <a:rPr lang="fa-IR" altLang="fa-IR" b="1" dirty="0">
                <a:solidFill>
                  <a:srgbClr val="FF0000"/>
                </a:solidFill>
                <a:cs typeface="B Lotus" panose="00000400000000000000" pitchFamily="2" charset="-78"/>
              </a:rPr>
              <a:t>ايران در قاچ های </a:t>
            </a:r>
            <a:r>
              <a:rPr lang="fa-IR" altLang="fa-IR" b="1" dirty="0" smtClean="0">
                <a:solidFill>
                  <a:srgbClr val="FF0000"/>
                </a:solidFill>
                <a:cs typeface="B Lotus" panose="00000400000000000000" pitchFamily="2" charset="-78"/>
              </a:rPr>
              <a:t>38 و39 و40 و41 </a:t>
            </a:r>
            <a:r>
              <a:rPr lang="fa-IR" altLang="fa-IR" b="1" dirty="0">
                <a:solidFill>
                  <a:srgbClr val="FF0000"/>
                </a:solidFill>
                <a:cs typeface="B Lotus" panose="00000400000000000000" pitchFamily="2" charset="-78"/>
              </a:rPr>
              <a:t>قرار مي </a:t>
            </a:r>
            <a:r>
              <a:rPr lang="fa-IR" altLang="fa-IR" b="1" dirty="0" smtClean="0">
                <a:solidFill>
                  <a:srgbClr val="FF0000"/>
                </a:solidFill>
                <a:cs typeface="B Lotus" panose="00000400000000000000" pitchFamily="2" charset="-78"/>
              </a:rPr>
              <a:t>گيرد</a:t>
            </a:r>
            <a:endParaRPr lang="fa-IR" altLang="fa-IR" b="1" dirty="0">
              <a:solidFill>
                <a:srgbClr val="FF0000"/>
              </a:solidFill>
              <a:cs typeface="B Lotus" panose="00000400000000000000" pitchFamily="2" charset="-78"/>
            </a:endParaRPr>
          </a:p>
        </p:txBody>
      </p:sp>
      <p:graphicFrame>
        <p:nvGraphicFramePr>
          <p:cNvPr id="14" name="Table 13"/>
          <p:cNvGraphicFramePr>
            <a:graphicFrameLocks noGrp="1"/>
          </p:cNvGraphicFramePr>
          <p:nvPr>
            <p:extLst/>
          </p:nvPr>
        </p:nvGraphicFramePr>
        <p:xfrm>
          <a:off x="4038600" y="5424123"/>
          <a:ext cx="3257550" cy="1311274"/>
        </p:xfrm>
        <a:graphic>
          <a:graphicData uri="http://schemas.openxmlformats.org/drawingml/2006/table">
            <a:tbl>
              <a:tblPr rtl="1" firstRow="1" bandRow="1">
                <a:tableStyleId>{5C22544A-7EE6-4342-B048-85BDC9FD1C3A}</a:tableStyleId>
              </a:tblPr>
              <a:tblGrid>
                <a:gridCol w="1085850">
                  <a:extLst>
                    <a:ext uri="{9D8B030D-6E8A-4147-A177-3AD203B41FA5}">
                      <a16:colId xmlns:a16="http://schemas.microsoft.com/office/drawing/2014/main" xmlns="" val="20000"/>
                    </a:ext>
                  </a:extLst>
                </a:gridCol>
                <a:gridCol w="1085850">
                  <a:extLst>
                    <a:ext uri="{9D8B030D-6E8A-4147-A177-3AD203B41FA5}">
                      <a16:colId xmlns:a16="http://schemas.microsoft.com/office/drawing/2014/main" xmlns="" val="20001"/>
                    </a:ext>
                  </a:extLst>
                </a:gridCol>
                <a:gridCol w="1085850">
                  <a:extLst>
                    <a:ext uri="{9D8B030D-6E8A-4147-A177-3AD203B41FA5}">
                      <a16:colId xmlns:a16="http://schemas.microsoft.com/office/drawing/2014/main" xmlns="" val="20002"/>
                    </a:ext>
                  </a:extLst>
                </a:gridCol>
              </a:tblGrid>
              <a:tr h="365937">
                <a:tc>
                  <a:txBody>
                    <a:bodyPr/>
                    <a:lstStyle/>
                    <a:p>
                      <a:pPr algn="ctr" rtl="1"/>
                      <a:r>
                        <a:rPr lang="en-US" sz="1800" dirty="0">
                          <a:latin typeface="Times New Roman" panose="02020603050405020304" pitchFamily="18" charset="0"/>
                          <a:cs typeface="Times New Roman" panose="02020603050405020304" pitchFamily="18" charset="0"/>
                        </a:rPr>
                        <a:t>ZONE</a:t>
                      </a:r>
                      <a:endParaRPr lang="fa-IR" sz="1800" dirty="0">
                        <a:latin typeface="Times New Roman" panose="02020603050405020304" pitchFamily="18" charset="0"/>
                        <a:cs typeface="Times New Roman" panose="02020603050405020304" pitchFamily="18" charset="0"/>
                      </a:endParaRPr>
                    </a:p>
                  </a:txBody>
                  <a:tcPr marT="45742" marB="45742"/>
                </a:tc>
                <a:tc>
                  <a:txBody>
                    <a:bodyPr/>
                    <a:lstStyle/>
                    <a:p>
                      <a:pPr algn="ctr" rtl="1"/>
                      <a:r>
                        <a:rPr lang="en-US" sz="1800" dirty="0">
                          <a:latin typeface="Times New Roman" panose="02020603050405020304" pitchFamily="18" charset="0"/>
                          <a:cs typeface="Times New Roman" panose="02020603050405020304" pitchFamily="18" charset="0"/>
                        </a:rPr>
                        <a:t>Y</a:t>
                      </a:r>
                      <a:endParaRPr lang="fa-IR" sz="1800" dirty="0">
                        <a:latin typeface="Times New Roman" panose="02020603050405020304" pitchFamily="18" charset="0"/>
                        <a:cs typeface="Times New Roman" panose="02020603050405020304" pitchFamily="18" charset="0"/>
                      </a:endParaRPr>
                    </a:p>
                  </a:txBody>
                  <a:tcPr marT="45742" marB="45742"/>
                </a:tc>
                <a:tc>
                  <a:txBody>
                    <a:bodyPr/>
                    <a:lstStyle/>
                    <a:p>
                      <a:pPr algn="ctr" rtl="1"/>
                      <a:r>
                        <a:rPr lang="en-US" sz="1800" dirty="0">
                          <a:latin typeface="Times New Roman" panose="02020603050405020304" pitchFamily="18" charset="0"/>
                          <a:cs typeface="Times New Roman" panose="02020603050405020304" pitchFamily="18" charset="0"/>
                        </a:rPr>
                        <a:t>X</a:t>
                      </a:r>
                      <a:endParaRPr lang="fa-IR" sz="1800" dirty="0">
                        <a:latin typeface="Times New Roman" panose="02020603050405020304" pitchFamily="18" charset="0"/>
                        <a:cs typeface="Times New Roman" panose="02020603050405020304" pitchFamily="18" charset="0"/>
                      </a:endParaRPr>
                    </a:p>
                  </a:txBody>
                  <a:tcPr marT="45742" marB="45742"/>
                </a:tc>
                <a:extLst>
                  <a:ext uri="{0D108BD9-81ED-4DB2-BD59-A6C34878D82A}">
                    <a16:rowId xmlns:a16="http://schemas.microsoft.com/office/drawing/2014/main" xmlns="" val="10000"/>
                  </a:ext>
                </a:extLst>
              </a:tr>
              <a:tr h="289700">
                <a:tc>
                  <a:txBody>
                    <a:bodyPr/>
                    <a:lstStyle/>
                    <a:p>
                      <a:pPr algn="ctr" fontAlgn="b"/>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39N</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tc>
                  <a:txBody>
                    <a:bodyPr/>
                    <a:lstStyle/>
                    <a:p>
                      <a:pPr algn="ctr" fontAlgn="b"/>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3887400</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tc>
                  <a:txBody>
                    <a:bodyPr/>
                    <a:lstStyle/>
                    <a:p>
                      <a:pPr algn="ctr" fontAlgn="b"/>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302512</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extLst>
                  <a:ext uri="{0D108BD9-81ED-4DB2-BD59-A6C34878D82A}">
                    <a16:rowId xmlns:a16="http://schemas.microsoft.com/office/drawing/2014/main" xmlns="" val="10001"/>
                  </a:ext>
                </a:extLst>
              </a:tr>
              <a:tr h="289700">
                <a:tc>
                  <a:txBody>
                    <a:bodyPr/>
                    <a:lstStyle/>
                    <a:p>
                      <a:pPr marL="0" marR="0" indent="0" algn="ctr" defTabSz="914400" rtl="1" eaLnBrk="1" fontAlgn="b" latinLnBrk="0" hangingPunct="1">
                        <a:lnSpc>
                          <a:spcPct val="100000"/>
                        </a:lnSpc>
                        <a:spcBef>
                          <a:spcPts val="0"/>
                        </a:spcBef>
                        <a:spcAft>
                          <a:spcPts val="0"/>
                        </a:spcAft>
                        <a:buClrTx/>
                        <a:buSzTx/>
                        <a:buFontTx/>
                        <a:buNone/>
                        <a:tabLst/>
                        <a:defRPr/>
                      </a:pPr>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39N</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tc>
                  <a:txBody>
                    <a:bodyPr/>
                    <a:lstStyle/>
                    <a:p>
                      <a:pPr algn="ctr" fontAlgn="b"/>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3887405</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tc>
                  <a:txBody>
                    <a:bodyPr/>
                    <a:lstStyle/>
                    <a:p>
                      <a:pPr algn="ctr" fontAlgn="b"/>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302951</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extLst>
                  <a:ext uri="{0D108BD9-81ED-4DB2-BD59-A6C34878D82A}">
                    <a16:rowId xmlns:a16="http://schemas.microsoft.com/office/drawing/2014/main" xmlns="" val="10002"/>
                  </a:ext>
                </a:extLst>
              </a:tr>
              <a:tr h="365937">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39N</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T="45742" marB="45742"/>
                </a:tc>
                <a:tc>
                  <a:txBody>
                    <a:bodyPr/>
                    <a:lstStyle/>
                    <a:p>
                      <a:pPr algn="ctr" fontAlgn="b"/>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3887543</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tc>
                  <a:txBody>
                    <a:bodyPr/>
                    <a:lstStyle/>
                    <a:p>
                      <a:pPr algn="ctr" fontAlgn="b"/>
                      <a:r>
                        <a:rPr kumimoji="0" lang="en-US" sz="1800" b="0" i="0" u="none" strike="noStrike" kern="1200" dirty="0">
                          <a:solidFill>
                            <a:srgbClr val="000000"/>
                          </a:solidFill>
                          <a:latin typeface="Times New Roman" panose="02020603050405020304" pitchFamily="18" charset="0"/>
                          <a:ea typeface="+mn-ea"/>
                          <a:cs typeface="Times New Roman" panose="02020603050405020304" pitchFamily="18" charset="0"/>
                        </a:rPr>
                        <a:t>303509</a:t>
                      </a:r>
                      <a:endParaRPr kumimoji="0" lang="fa-IR" sz="1800" b="0" i="0" u="none" strike="noStrike" kern="1200" dirty="0">
                        <a:solidFill>
                          <a:srgbClr val="000000"/>
                        </a:solidFill>
                        <a:latin typeface="Times New Roman" panose="02020603050405020304" pitchFamily="18" charset="0"/>
                        <a:ea typeface="+mn-ea"/>
                        <a:cs typeface="Times New Roman" panose="02020603050405020304" pitchFamily="18" charset="0"/>
                      </a:endParaRPr>
                    </a:p>
                  </a:txBody>
                  <a:tcPr marL="9525" marR="9525" marT="9530" marB="0" anchor="b"/>
                </a:tc>
                <a:extLst>
                  <a:ext uri="{0D108BD9-81ED-4DB2-BD59-A6C34878D82A}">
                    <a16:rowId xmlns:a16="http://schemas.microsoft.com/office/drawing/2014/main" xmlns="" val="10003"/>
                  </a:ext>
                </a:extLst>
              </a:tr>
            </a:tbl>
          </a:graphicData>
        </a:graphic>
      </p:graphicFrame>
      <p:sp>
        <p:nvSpPr>
          <p:cNvPr id="5" name="Rectangle 4"/>
          <p:cNvSpPr/>
          <p:nvPr/>
        </p:nvSpPr>
        <p:spPr>
          <a:xfrm>
            <a:off x="7614748" y="5518408"/>
            <a:ext cx="708848" cy="473206"/>
          </a:xfrm>
          <a:prstGeom prst="rect">
            <a:avLst/>
          </a:prstGeom>
        </p:spPr>
        <p:txBody>
          <a:bodyPr wrap="none">
            <a:spAutoFit/>
          </a:bodyPr>
          <a:lstStyle/>
          <a:p>
            <a:pPr>
              <a:lnSpc>
                <a:spcPct val="150000"/>
              </a:lnSpc>
              <a:defRPr/>
            </a:pPr>
            <a:r>
              <a:rPr lang="fa-IR" altLang="fa-IR" dirty="0">
                <a:cs typeface="B Titr" panose="00000700000000000000" pitchFamily="2" charset="-78"/>
              </a:rPr>
              <a:t>مثال : </a:t>
            </a:r>
          </a:p>
        </p:txBody>
      </p:sp>
      <p:pic>
        <p:nvPicPr>
          <p:cNvPr id="1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2197" y="2376487"/>
            <a:ext cx="25796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37755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54</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3505200" y="936485"/>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193297" y="457200"/>
            <a:ext cx="3736603" cy="461665"/>
          </a:xfrm>
          <a:prstGeom prst="rect">
            <a:avLst/>
          </a:prstGeom>
          <a:ln>
            <a:noFill/>
          </a:ln>
          <a:effectLst/>
        </p:spPr>
        <p:txBody>
          <a:bodyPr wrap="square">
            <a:spAutoFit/>
          </a:bodyPr>
          <a:lstStyle/>
          <a:p>
            <a:pPr algn="ctr" rtl="1">
              <a:buClr>
                <a:schemeClr val="tx1"/>
              </a:buClr>
            </a:pPr>
            <a:r>
              <a:rPr lang="fa-IR" altLang="fa-IR" sz="2400" b="1" kern="0" dirty="0">
                <a:latin typeface="Times New Roman" panose="02020603050405020304" pitchFamily="18" charset="0"/>
                <a:cs typeface="B Titr" panose="00000700000000000000" pitchFamily="2" charset="-78"/>
              </a:rPr>
              <a:t>سيستم های تصوير متداول</a:t>
            </a:r>
          </a:p>
        </p:txBody>
      </p:sp>
      <p:sp>
        <p:nvSpPr>
          <p:cNvPr id="2" name="Rectangle 1"/>
          <p:cNvSpPr/>
          <p:nvPr/>
        </p:nvSpPr>
        <p:spPr>
          <a:xfrm>
            <a:off x="4578350" y="1044715"/>
            <a:ext cx="3887603" cy="400110"/>
          </a:xfrm>
          <a:prstGeom prst="rect">
            <a:avLst/>
          </a:prstGeom>
        </p:spPr>
        <p:txBody>
          <a:bodyPr wrap="none">
            <a:spAutoFit/>
          </a:bodyPr>
          <a:lstStyle/>
          <a:p>
            <a:r>
              <a:rPr lang="fa-IR" altLang="fa-IR" sz="2000" dirty="0" smtClean="0">
                <a:solidFill>
                  <a:srgbClr val="FF0000"/>
                </a:solidFill>
                <a:cs typeface="B Lotus" panose="00000400000000000000" pitchFamily="2" charset="-78"/>
              </a:rPr>
              <a:t>2- سيستم </a:t>
            </a:r>
            <a:r>
              <a:rPr lang="fa-IR" altLang="fa-IR" sz="2000" dirty="0">
                <a:solidFill>
                  <a:srgbClr val="FF0000"/>
                </a:solidFill>
                <a:cs typeface="B Lotus" panose="00000400000000000000" pitchFamily="2" charset="-78"/>
              </a:rPr>
              <a:t>مختصات (طول و عرض جغرافیایی)</a:t>
            </a:r>
          </a:p>
        </p:txBody>
      </p:sp>
      <p:pic>
        <p:nvPicPr>
          <p:cNvPr id="16" name="Picture 8" descr="GIS-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6284" y="1471716"/>
            <a:ext cx="267652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Table 16"/>
          <p:cNvGraphicFramePr>
            <a:graphicFrameLocks noGrp="1"/>
          </p:cNvGraphicFramePr>
          <p:nvPr>
            <p:extLst/>
          </p:nvPr>
        </p:nvGraphicFramePr>
        <p:xfrm>
          <a:off x="175255" y="4303909"/>
          <a:ext cx="3276600" cy="2039939"/>
        </p:xfrm>
        <a:graphic>
          <a:graphicData uri="http://schemas.openxmlformats.org/drawingml/2006/table">
            <a:tbl>
              <a:tblPr rtl="1" firstRow="1" bandRow="1">
                <a:tableStyleId>{5C22544A-7EE6-4342-B048-85BDC9FD1C3A}</a:tableStyleId>
              </a:tblPr>
              <a:tblGrid>
                <a:gridCol w="1638300">
                  <a:extLst>
                    <a:ext uri="{9D8B030D-6E8A-4147-A177-3AD203B41FA5}">
                      <a16:colId xmlns:a16="http://schemas.microsoft.com/office/drawing/2014/main" xmlns="" val="20000"/>
                    </a:ext>
                  </a:extLst>
                </a:gridCol>
                <a:gridCol w="1638300">
                  <a:extLst>
                    <a:ext uri="{9D8B030D-6E8A-4147-A177-3AD203B41FA5}">
                      <a16:colId xmlns:a16="http://schemas.microsoft.com/office/drawing/2014/main" xmlns="" val="20001"/>
                    </a:ext>
                  </a:extLst>
                </a:gridCol>
              </a:tblGrid>
              <a:tr h="365663">
                <a:tc>
                  <a:txBody>
                    <a:bodyPr/>
                    <a:lstStyle/>
                    <a:p>
                      <a:pPr algn="ctr" rtl="1"/>
                      <a:r>
                        <a:rPr lang="en-US" sz="1600" dirty="0">
                          <a:latin typeface="Times New Roman" panose="02020603050405020304" pitchFamily="18" charset="0"/>
                          <a:cs typeface="Times New Roman" panose="02020603050405020304" pitchFamily="18" charset="0"/>
                        </a:rPr>
                        <a:t>latitude</a:t>
                      </a:r>
                      <a:endParaRPr lang="fa-IR" sz="1600" dirty="0">
                        <a:latin typeface="Times New Roman" panose="02020603050405020304" pitchFamily="18" charset="0"/>
                        <a:cs typeface="Times New Roman" panose="02020603050405020304" pitchFamily="18" charset="0"/>
                      </a:endParaRPr>
                    </a:p>
                  </a:txBody>
                  <a:tcPr marT="45688" marB="45688" anchor="ctr"/>
                </a:tc>
                <a:tc>
                  <a:txBody>
                    <a:bodyPr/>
                    <a:lstStyle/>
                    <a:p>
                      <a:pPr algn="ctr" rtl="1"/>
                      <a:r>
                        <a:rPr lang="en-US" sz="1600" dirty="0">
                          <a:latin typeface="Times New Roman" panose="02020603050405020304" pitchFamily="18" charset="0"/>
                          <a:cs typeface="Times New Roman" panose="02020603050405020304" pitchFamily="18" charset="0"/>
                        </a:rPr>
                        <a:t>longitude</a:t>
                      </a:r>
                      <a:endParaRPr lang="fa-IR" sz="1600" dirty="0">
                        <a:latin typeface="Times New Roman" panose="02020603050405020304" pitchFamily="18" charset="0"/>
                        <a:cs typeface="Times New Roman" panose="02020603050405020304" pitchFamily="18" charset="0"/>
                      </a:endParaRPr>
                    </a:p>
                  </a:txBody>
                  <a:tcPr marT="45688" marB="45688" anchor="ctr"/>
                </a:tc>
                <a:extLst>
                  <a:ext uri="{0D108BD9-81ED-4DB2-BD59-A6C34878D82A}">
                    <a16:rowId xmlns:a16="http://schemas.microsoft.com/office/drawing/2014/main" xmlns="" val="10000"/>
                  </a:ext>
                </a:extLst>
              </a:tr>
              <a:tr h="558092">
                <a:tc>
                  <a:txBody>
                    <a:bodyPr/>
                    <a:lstStyle/>
                    <a:p>
                      <a:pPr algn="ctr" rtl="0" fontAlgn="b"/>
                      <a:r>
                        <a:rPr lang="en-US" sz="1600" b="0" u="none" strike="noStrike" dirty="0" smtClean="0">
                          <a:latin typeface="Times New Roman" panose="02020603050405020304" pitchFamily="18" charset="0"/>
                          <a:cs typeface="Times New Roman" panose="02020603050405020304" pitchFamily="18" charset="0"/>
                        </a:rPr>
                        <a:t>34°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21′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17.8″N</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20" marB="0" anchor="ctr"/>
                </a:tc>
                <a:tc>
                  <a:txBody>
                    <a:bodyPr/>
                    <a:lstStyle/>
                    <a:p>
                      <a:pPr algn="ctr" rtl="0" fontAlgn="b"/>
                      <a:r>
                        <a:rPr lang="en-US" sz="1600" b="0" u="none" strike="noStrike" dirty="0" smtClean="0">
                          <a:latin typeface="Times New Roman" panose="02020603050405020304" pitchFamily="18" charset="0"/>
                          <a:cs typeface="Times New Roman" panose="02020603050405020304" pitchFamily="18" charset="0"/>
                        </a:rPr>
                        <a:t>48°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36′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19.5″E</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20" marB="0" anchor="ctr"/>
                </a:tc>
                <a:extLst>
                  <a:ext uri="{0D108BD9-81ED-4DB2-BD59-A6C34878D82A}">
                    <a16:rowId xmlns:a16="http://schemas.microsoft.com/office/drawing/2014/main" xmlns="" val="10001"/>
                  </a:ext>
                </a:extLst>
              </a:tr>
              <a:tr h="558092">
                <a:tc>
                  <a:txBody>
                    <a:bodyPr/>
                    <a:lstStyle/>
                    <a:p>
                      <a:pPr algn="ctr" rtl="0" fontAlgn="b"/>
                      <a:r>
                        <a:rPr lang="en-US" sz="1600" b="0" u="none" strike="noStrike" dirty="0" smtClean="0">
                          <a:latin typeface="Times New Roman" panose="02020603050405020304" pitchFamily="18" charset="0"/>
                          <a:cs typeface="Times New Roman" panose="02020603050405020304" pitchFamily="18" charset="0"/>
                        </a:rPr>
                        <a:t>34°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52′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7.9″N</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20" marB="0" anchor="ctr"/>
                </a:tc>
                <a:tc>
                  <a:txBody>
                    <a:bodyPr/>
                    <a:lstStyle/>
                    <a:p>
                      <a:pPr algn="ctr" rtl="0" fontAlgn="b"/>
                      <a:r>
                        <a:rPr lang="en-US" sz="1600" b="0" u="none" strike="noStrike" dirty="0" smtClean="0">
                          <a:latin typeface="Times New Roman" panose="02020603050405020304" pitchFamily="18" charset="0"/>
                          <a:cs typeface="Times New Roman" panose="02020603050405020304" pitchFamily="18" charset="0"/>
                        </a:rPr>
                        <a:t>48°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35′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45.8″E</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20" marB="0" anchor="ctr"/>
                </a:tc>
                <a:extLst>
                  <a:ext uri="{0D108BD9-81ED-4DB2-BD59-A6C34878D82A}">
                    <a16:rowId xmlns:a16="http://schemas.microsoft.com/office/drawing/2014/main" xmlns="" val="10002"/>
                  </a:ext>
                </a:extLst>
              </a:tr>
              <a:tr h="558092">
                <a:tc>
                  <a:txBody>
                    <a:bodyPr/>
                    <a:lstStyle/>
                    <a:p>
                      <a:pPr algn="ctr" rtl="0" fontAlgn="b"/>
                      <a:r>
                        <a:rPr lang="en-US" sz="1600" b="0" u="none" strike="noStrike" dirty="0" smtClean="0">
                          <a:latin typeface="Times New Roman" panose="02020603050405020304" pitchFamily="18" charset="0"/>
                          <a:cs typeface="Times New Roman" panose="02020603050405020304" pitchFamily="18" charset="0"/>
                        </a:rPr>
                        <a:t>34°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52′, 29.8″N</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20" marB="0" anchor="ctr"/>
                </a:tc>
                <a:tc>
                  <a:txBody>
                    <a:bodyPr/>
                    <a:lstStyle/>
                    <a:p>
                      <a:pPr marL="0" marR="0" indent="0" algn="ctr" defTabSz="914400" rtl="1" eaLnBrk="1" fontAlgn="b" latinLnBrk="0" hangingPunct="1">
                        <a:lnSpc>
                          <a:spcPct val="100000"/>
                        </a:lnSpc>
                        <a:spcBef>
                          <a:spcPts val="0"/>
                        </a:spcBef>
                        <a:spcAft>
                          <a:spcPts val="0"/>
                        </a:spcAft>
                        <a:buClrTx/>
                        <a:buSzTx/>
                        <a:buFontTx/>
                        <a:buNone/>
                        <a:tabLst/>
                        <a:defRPr/>
                      </a:pPr>
                      <a:r>
                        <a:rPr lang="en-US" sz="1600" b="0" u="none" strike="noStrike" dirty="0" smtClean="0">
                          <a:latin typeface="Times New Roman" panose="02020603050405020304" pitchFamily="18" charset="0"/>
                          <a:cs typeface="Times New Roman" panose="02020603050405020304" pitchFamily="18" charset="0"/>
                        </a:rPr>
                        <a:t>48°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13′ </a:t>
                      </a:r>
                      <a:r>
                        <a:rPr lang="en-US" sz="1600" b="0" u="none" strike="noStrike" dirty="0">
                          <a:latin typeface="Times New Roman" panose="02020603050405020304" pitchFamily="18" charset="0"/>
                          <a:cs typeface="Times New Roman" panose="02020603050405020304" pitchFamily="18" charset="0"/>
                        </a:rPr>
                        <a:t>, </a:t>
                      </a:r>
                      <a:r>
                        <a:rPr lang="en-US" sz="1600" b="0" u="none" strike="noStrike" dirty="0" smtClean="0">
                          <a:latin typeface="Times New Roman" panose="02020603050405020304" pitchFamily="18" charset="0"/>
                          <a:cs typeface="Times New Roman" panose="02020603050405020304" pitchFamily="18" charset="0"/>
                        </a:rPr>
                        <a:t>18.7″E</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20" marB="0" anchor="ctr"/>
                </a:tc>
                <a:extLst>
                  <a:ext uri="{0D108BD9-81ED-4DB2-BD59-A6C34878D82A}">
                    <a16:rowId xmlns:a16="http://schemas.microsoft.com/office/drawing/2014/main" xmlns="" val="10003"/>
                  </a:ext>
                </a:extLst>
              </a:tr>
            </a:tbl>
          </a:graphicData>
        </a:graphic>
      </p:graphicFrame>
      <p:graphicFrame>
        <p:nvGraphicFramePr>
          <p:cNvPr id="18" name="Diagram 17"/>
          <p:cNvGraphicFramePr/>
          <p:nvPr>
            <p:extLst/>
          </p:nvPr>
        </p:nvGraphicFramePr>
        <p:xfrm>
          <a:off x="3505200" y="4979387"/>
          <a:ext cx="1931437" cy="79310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9" name="Table 18"/>
          <p:cNvGraphicFramePr>
            <a:graphicFrameLocks noGrp="1"/>
          </p:cNvGraphicFramePr>
          <p:nvPr>
            <p:extLst/>
          </p:nvPr>
        </p:nvGraphicFramePr>
        <p:xfrm>
          <a:off x="5489982" y="4565801"/>
          <a:ext cx="3429000" cy="1533524"/>
        </p:xfrm>
        <a:graphic>
          <a:graphicData uri="http://schemas.openxmlformats.org/drawingml/2006/table">
            <a:tbl>
              <a:tblPr rtl="1" firstRow="1" bandRow="1">
                <a:tableStyleId>{5C22544A-7EE6-4342-B048-85BDC9FD1C3A}</a:tableStyleId>
              </a:tblPr>
              <a:tblGrid>
                <a:gridCol w="1676400">
                  <a:extLst>
                    <a:ext uri="{9D8B030D-6E8A-4147-A177-3AD203B41FA5}">
                      <a16:colId xmlns:a16="http://schemas.microsoft.com/office/drawing/2014/main" xmlns="" val="20000"/>
                    </a:ext>
                  </a:extLst>
                </a:gridCol>
                <a:gridCol w="1752600">
                  <a:extLst>
                    <a:ext uri="{9D8B030D-6E8A-4147-A177-3AD203B41FA5}">
                      <a16:colId xmlns:a16="http://schemas.microsoft.com/office/drawing/2014/main" xmlns="" val="20001"/>
                    </a:ext>
                  </a:extLst>
                </a:gridCol>
              </a:tblGrid>
              <a:tr h="460778">
                <a:tc>
                  <a:txBody>
                    <a:bodyPr/>
                    <a:lstStyle/>
                    <a:p>
                      <a:pPr algn="ctr" rtl="1"/>
                      <a:r>
                        <a:rPr lang="en-US" sz="1600" dirty="0">
                          <a:latin typeface="Times New Roman" panose="02020603050405020304" pitchFamily="18" charset="0"/>
                          <a:cs typeface="Times New Roman" panose="02020603050405020304" pitchFamily="18" charset="0"/>
                        </a:rPr>
                        <a:t>Lat.</a:t>
                      </a:r>
                      <a:endParaRPr lang="fa-IR" sz="1600" dirty="0">
                        <a:latin typeface="Times New Roman" panose="02020603050405020304" pitchFamily="18" charset="0"/>
                        <a:cs typeface="Times New Roman" panose="02020603050405020304" pitchFamily="18" charset="0"/>
                      </a:endParaRPr>
                    </a:p>
                  </a:txBody>
                  <a:tcPr marT="45770" marB="45770" anchor="ctr"/>
                </a:tc>
                <a:tc>
                  <a:txBody>
                    <a:bodyPr/>
                    <a:lstStyle/>
                    <a:p>
                      <a:pPr algn="ctr" rtl="1"/>
                      <a:r>
                        <a:rPr lang="en-US" sz="1600" dirty="0">
                          <a:latin typeface="Times New Roman" panose="02020603050405020304" pitchFamily="18" charset="0"/>
                          <a:cs typeface="Times New Roman" panose="02020603050405020304" pitchFamily="18" charset="0"/>
                        </a:rPr>
                        <a:t>Lon.</a:t>
                      </a:r>
                      <a:endParaRPr lang="fa-IR" sz="1600" dirty="0">
                        <a:latin typeface="Times New Roman" panose="02020603050405020304" pitchFamily="18" charset="0"/>
                        <a:cs typeface="Times New Roman" panose="02020603050405020304" pitchFamily="18" charset="0"/>
                      </a:endParaRPr>
                    </a:p>
                  </a:txBody>
                  <a:tcPr marT="45770" marB="45770" anchor="ctr"/>
                </a:tc>
                <a:extLst>
                  <a:ext uri="{0D108BD9-81ED-4DB2-BD59-A6C34878D82A}">
                    <a16:rowId xmlns:a16="http://schemas.microsoft.com/office/drawing/2014/main" xmlns="" val="10000"/>
                  </a:ext>
                </a:extLst>
              </a:tr>
              <a:tr h="357582">
                <a:tc>
                  <a:txBody>
                    <a:bodyPr/>
                    <a:lstStyle/>
                    <a:p>
                      <a:pPr algn="ctr" rtl="0" fontAlgn="b"/>
                      <a:r>
                        <a:rPr lang="en-US" sz="1600" b="0" i="0" u="none" strike="noStrike" dirty="0">
                          <a:latin typeface="Times New Roman" panose="02020603050405020304" pitchFamily="18" charset="0"/>
                          <a:cs typeface="Times New Roman" panose="02020603050405020304" pitchFamily="18" charset="0"/>
                        </a:rPr>
                        <a:t>34.35496</a:t>
                      </a:r>
                    </a:p>
                  </a:txBody>
                  <a:tcPr marL="9525" marR="9525" marT="9535" marB="0" anchor="ctr"/>
                </a:tc>
                <a:tc>
                  <a:txBody>
                    <a:bodyPr/>
                    <a:lstStyle/>
                    <a:p>
                      <a:pPr algn="ctr" rtl="0" fontAlgn="b"/>
                      <a:r>
                        <a:rPr lang="en-US" sz="1600" b="0" i="0" u="none" strike="noStrike" dirty="0">
                          <a:latin typeface="Times New Roman" panose="02020603050405020304" pitchFamily="18" charset="0"/>
                          <a:cs typeface="Times New Roman" panose="02020603050405020304" pitchFamily="18" charset="0"/>
                        </a:rPr>
                        <a:t>48.605416</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35" marB="0" anchor="ctr"/>
                </a:tc>
                <a:extLst>
                  <a:ext uri="{0D108BD9-81ED-4DB2-BD59-A6C34878D82A}">
                    <a16:rowId xmlns:a16="http://schemas.microsoft.com/office/drawing/2014/main" xmlns="" val="10001"/>
                  </a:ext>
                </a:extLst>
              </a:tr>
              <a:tr h="357582">
                <a:tc>
                  <a:txBody>
                    <a:bodyPr/>
                    <a:lstStyle/>
                    <a:p>
                      <a:pPr algn="ctr" rtl="0" fontAlgn="b"/>
                      <a:r>
                        <a:rPr lang="en-US" sz="1600" b="0" i="0" u="none" strike="noStrike" dirty="0">
                          <a:latin typeface="Times New Roman" panose="02020603050405020304" pitchFamily="18" charset="0"/>
                          <a:cs typeface="Times New Roman" panose="02020603050405020304" pitchFamily="18" charset="0"/>
                        </a:rPr>
                        <a:t>34.868861</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35" marB="0" anchor="ctr"/>
                </a:tc>
                <a:tc>
                  <a:txBody>
                    <a:bodyPr/>
                    <a:lstStyle/>
                    <a:p>
                      <a:pPr algn="ctr" rtl="0" fontAlgn="b"/>
                      <a:r>
                        <a:rPr lang="en-US" sz="1600" b="0" i="0" u="none" strike="noStrike" dirty="0">
                          <a:latin typeface="Times New Roman" panose="02020603050405020304" pitchFamily="18" charset="0"/>
                          <a:cs typeface="Times New Roman" panose="02020603050405020304" pitchFamily="18" charset="0"/>
                        </a:rPr>
                        <a:t>48.596055</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35" marB="0" anchor="ctr"/>
                </a:tc>
                <a:extLst>
                  <a:ext uri="{0D108BD9-81ED-4DB2-BD59-A6C34878D82A}">
                    <a16:rowId xmlns:a16="http://schemas.microsoft.com/office/drawing/2014/main" xmlns="" val="10002"/>
                  </a:ext>
                </a:extLst>
              </a:tr>
              <a:tr h="357582">
                <a:tc>
                  <a:txBody>
                    <a:bodyPr/>
                    <a:lstStyle/>
                    <a:p>
                      <a:pPr algn="ctr" rtl="0" fontAlgn="b"/>
                      <a:r>
                        <a:rPr lang="en-US" sz="1600" b="0" i="0" u="none" strike="noStrike" dirty="0">
                          <a:latin typeface="Times New Roman" panose="02020603050405020304" pitchFamily="18" charset="0"/>
                          <a:cs typeface="Times New Roman" panose="02020603050405020304" pitchFamily="18" charset="0"/>
                        </a:rPr>
                        <a:t>34.874944</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35" marB="0" anchor="ctr"/>
                </a:tc>
                <a:tc>
                  <a:txBody>
                    <a:bodyPr/>
                    <a:lstStyle/>
                    <a:p>
                      <a:pPr marL="0" marR="0" indent="0" algn="ctr" defTabSz="914400" rtl="1" eaLnBrk="1" fontAlgn="b" latinLnBrk="0" hangingPunct="1">
                        <a:lnSpc>
                          <a:spcPct val="100000"/>
                        </a:lnSpc>
                        <a:spcBef>
                          <a:spcPts val="0"/>
                        </a:spcBef>
                        <a:spcAft>
                          <a:spcPts val="0"/>
                        </a:spcAft>
                        <a:buClrTx/>
                        <a:buSzTx/>
                        <a:buFontTx/>
                        <a:buNone/>
                        <a:tabLst/>
                        <a:defRPr/>
                      </a:pPr>
                      <a:r>
                        <a:rPr lang="en-US" sz="1600" b="0" i="0" u="none" strike="noStrike" dirty="0">
                          <a:latin typeface="Times New Roman" panose="02020603050405020304" pitchFamily="18" charset="0"/>
                          <a:cs typeface="Times New Roman" panose="02020603050405020304" pitchFamily="18" charset="0"/>
                        </a:rPr>
                        <a:t>48.221861</a:t>
                      </a:r>
                      <a:endParaRPr lang="fa-IR" sz="1600" b="0" i="0" u="none" strike="noStrike" dirty="0">
                        <a:latin typeface="Times New Roman" panose="02020603050405020304" pitchFamily="18" charset="0"/>
                        <a:cs typeface="Times New Roman" panose="02020603050405020304" pitchFamily="18" charset="0"/>
                      </a:endParaRPr>
                    </a:p>
                  </a:txBody>
                  <a:tcPr marL="9525" marR="9525" marT="9535" marB="0"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28659450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55</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3505200" y="936485"/>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193297" y="457200"/>
            <a:ext cx="3736603" cy="430887"/>
          </a:xfrm>
          <a:prstGeom prst="rect">
            <a:avLst/>
          </a:prstGeom>
          <a:ln>
            <a:noFill/>
          </a:ln>
          <a:effectLst/>
        </p:spPr>
        <p:txBody>
          <a:bodyPr wrap="square">
            <a:spAutoFit/>
          </a:bodyPr>
          <a:lstStyle/>
          <a:p>
            <a:pPr algn="ctr" rtl="1">
              <a:buClr>
                <a:schemeClr val="tx1"/>
              </a:buClr>
            </a:pPr>
            <a:r>
              <a:rPr lang="fa-IR" altLang="fa-IR" sz="2200" dirty="0">
                <a:cs typeface="B Titr" panose="00000700000000000000" pitchFamily="2" charset="-78"/>
              </a:rPr>
              <a:t>ژئورفرنس(زمین مرجع)</a:t>
            </a:r>
            <a:endParaRPr lang="fa-IR" altLang="fa-IR" sz="2200" b="1" kern="0" dirty="0">
              <a:latin typeface="Times New Roman" panose="02020603050405020304" pitchFamily="18" charset="0"/>
              <a:cs typeface="B Titr" panose="00000700000000000000" pitchFamily="2" charset="-78"/>
            </a:endParaRPr>
          </a:p>
        </p:txBody>
      </p:sp>
      <p:graphicFrame>
        <p:nvGraphicFramePr>
          <p:cNvPr id="18" name="Diagram 17"/>
          <p:cNvGraphicFramePr/>
          <p:nvPr>
            <p:extLst/>
          </p:nvPr>
        </p:nvGraphicFramePr>
        <p:xfrm>
          <a:off x="3505200" y="4979387"/>
          <a:ext cx="1931437" cy="7931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Content Placeholder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193675" y="1198563"/>
            <a:ext cx="4029075" cy="3043237"/>
          </a:xfrm>
          <a:prstGeom prst="rect">
            <a:avLst/>
          </a:prstGeom>
        </p:spPr>
      </p:pic>
      <p:sp>
        <p:nvSpPr>
          <p:cNvPr id="15" name="Rectangle 14"/>
          <p:cNvSpPr/>
          <p:nvPr/>
        </p:nvSpPr>
        <p:spPr>
          <a:xfrm>
            <a:off x="3678048" y="998294"/>
            <a:ext cx="4767100" cy="5632311"/>
          </a:xfrm>
          <a:prstGeom prst="rect">
            <a:avLst/>
          </a:prstGeom>
        </p:spPr>
        <p:txBody>
          <a:bodyPr wrap="square">
            <a:spAutoFit/>
          </a:bodyPr>
          <a:lstStyle/>
          <a:p>
            <a:pPr marL="285750" indent="-285750" algn="just" rtl="1">
              <a:lnSpc>
                <a:spcPct val="200000"/>
              </a:lnSpc>
              <a:buClr>
                <a:srgbClr val="C00000"/>
              </a:buClr>
              <a:buFont typeface="Wingdings" panose="05000000000000000000" pitchFamily="2" charset="2"/>
              <a:buChar char="v"/>
            </a:pPr>
            <a:r>
              <a:rPr lang="fa-IR" altLang="en-US" dirty="0">
                <a:solidFill>
                  <a:srgbClr val="000000"/>
                </a:solidFill>
                <a:latin typeface="IRANSans" pitchFamily="18" charset="-78"/>
                <a:cs typeface="B Lotus" panose="00000400000000000000" pitchFamily="2" charset="-78"/>
              </a:rPr>
              <a:t>داده هایی که از منابعی همچون ماهواره ها، دوربین های هوایی و اسکن کردن نقشه ها بدست می آید داده های رستری هستند. </a:t>
            </a:r>
          </a:p>
          <a:p>
            <a:pPr marL="285750" indent="-285750" algn="just" rtl="1">
              <a:lnSpc>
                <a:spcPct val="200000"/>
              </a:lnSpc>
              <a:buClr>
                <a:srgbClr val="C00000"/>
              </a:buClr>
              <a:buFont typeface="Wingdings" panose="05000000000000000000" pitchFamily="2" charset="2"/>
              <a:buChar char="v"/>
            </a:pPr>
            <a:r>
              <a:rPr lang="fa-IR" altLang="en-US" dirty="0">
                <a:solidFill>
                  <a:srgbClr val="000000"/>
                </a:solidFill>
                <a:latin typeface="IRANSans" pitchFamily="18" charset="-78"/>
                <a:cs typeface="B Lotus" panose="00000400000000000000" pitchFamily="2" charset="-78"/>
              </a:rPr>
              <a:t>عکس های هوایی قدیمی که در ایران در دهه ی 30 تا سال های 70 گرفته شده است به شکل آنالوگ بوده که اسکن شده اند. این عکس ها زمین مرجع نیستند.</a:t>
            </a:r>
          </a:p>
          <a:p>
            <a:pPr marL="285750" indent="-285750" algn="just" rtl="1">
              <a:lnSpc>
                <a:spcPct val="200000"/>
              </a:lnSpc>
              <a:buClr>
                <a:srgbClr val="C00000"/>
              </a:buClr>
              <a:buFont typeface="Wingdings" panose="05000000000000000000" pitchFamily="2" charset="2"/>
              <a:buChar char="v"/>
            </a:pPr>
            <a:r>
              <a:rPr lang="fa-IR" altLang="en-US" dirty="0">
                <a:solidFill>
                  <a:srgbClr val="000000"/>
                </a:solidFill>
                <a:latin typeface="IRANSans" pitchFamily="18" charset="-78"/>
                <a:cs typeface="B Lotus" panose="00000400000000000000" pitchFamily="2" charset="-78"/>
              </a:rPr>
              <a:t>از داده های قدیمی که زمین مرجع نیستند، نمی توانیم در نرم افزارهای نقشه برداری مثل </a:t>
            </a:r>
            <a:r>
              <a:rPr lang="en-US" altLang="en-US" dirty="0">
                <a:solidFill>
                  <a:srgbClr val="000000"/>
                </a:solidFill>
                <a:latin typeface="IRANSans" pitchFamily="18" charset="-78"/>
                <a:cs typeface="B Lotus" panose="00000400000000000000" pitchFamily="2" charset="-78"/>
              </a:rPr>
              <a:t>  </a:t>
            </a:r>
            <a:r>
              <a:rPr lang="en-US" altLang="en-US" sz="1400" dirty="0">
                <a:solidFill>
                  <a:srgbClr val="000000"/>
                </a:solidFill>
                <a:latin typeface="Times New Roman" panose="02020603050405020304" pitchFamily="18" charset="0"/>
                <a:cs typeface="Times New Roman" panose="02020603050405020304" pitchFamily="18" charset="0"/>
              </a:rPr>
              <a:t>ArcGIS</a:t>
            </a:r>
            <a:r>
              <a:rPr lang="en-US" altLang="en-US" dirty="0">
                <a:solidFill>
                  <a:srgbClr val="000000"/>
                </a:solidFill>
                <a:latin typeface="IRANSans" pitchFamily="18" charset="-78"/>
                <a:cs typeface="B Lotus" panose="00000400000000000000" pitchFamily="2" charset="-78"/>
              </a:rPr>
              <a:t> </a:t>
            </a:r>
            <a:r>
              <a:rPr lang="fa-IR" altLang="en-US" dirty="0">
                <a:solidFill>
                  <a:srgbClr val="000000"/>
                </a:solidFill>
                <a:latin typeface="IRANSans" pitchFamily="18" charset="-78"/>
                <a:cs typeface="B Lotus" panose="00000400000000000000" pitchFamily="2" charset="-78"/>
              </a:rPr>
              <a:t>به همراه سایر داده های مکانی استفاده کنیم؛ زیرا نرم افزار نمی تواند موقعیت دقیق تصویر را به درستی پیدا کند.</a:t>
            </a:r>
            <a:endParaRPr lang="fa-IR" altLang="en-US" dirty="0">
              <a:cs typeface="B Lotus" panose="00000400000000000000" pitchFamily="2" charset="-78"/>
            </a:endParaRPr>
          </a:p>
        </p:txBody>
      </p:sp>
    </p:spTree>
    <p:extLst>
      <p:ext uri="{BB962C8B-B14F-4D97-AF65-F5344CB8AC3E}">
        <p14:creationId xmlns:p14="http://schemas.microsoft.com/office/powerpoint/2010/main" val="32128326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56</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110" y="105999"/>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3505200" y="936485"/>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193297" y="457200"/>
            <a:ext cx="3736603" cy="430887"/>
          </a:xfrm>
          <a:prstGeom prst="rect">
            <a:avLst/>
          </a:prstGeom>
          <a:ln>
            <a:noFill/>
          </a:ln>
          <a:effectLst/>
        </p:spPr>
        <p:txBody>
          <a:bodyPr wrap="square">
            <a:spAutoFit/>
          </a:bodyPr>
          <a:lstStyle/>
          <a:p>
            <a:pPr algn="ctr" rtl="1">
              <a:buClr>
                <a:schemeClr val="tx1"/>
              </a:buClr>
            </a:pPr>
            <a:r>
              <a:rPr lang="fa-IR" altLang="fa-IR" sz="2200" dirty="0">
                <a:cs typeface="B Titr" panose="00000700000000000000" pitchFamily="2" charset="-78"/>
              </a:rPr>
              <a:t>ژئورفرنس(زمین مرجع)</a:t>
            </a:r>
            <a:endParaRPr lang="fa-IR" altLang="fa-IR" sz="2200" b="1" kern="0" dirty="0">
              <a:latin typeface="Times New Roman" panose="02020603050405020304" pitchFamily="18" charset="0"/>
              <a:cs typeface="B Titr" panose="00000700000000000000" pitchFamily="2" charset="-78"/>
            </a:endParaRPr>
          </a:p>
        </p:txBody>
      </p:sp>
      <p:graphicFrame>
        <p:nvGraphicFramePr>
          <p:cNvPr id="18" name="Diagram 17"/>
          <p:cNvGraphicFramePr/>
          <p:nvPr/>
        </p:nvGraphicFramePr>
        <p:xfrm>
          <a:off x="3505200" y="4979387"/>
          <a:ext cx="1931437" cy="79310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Content Placeholder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a:xfrm>
            <a:off x="2362200" y="1209324"/>
            <a:ext cx="5210175" cy="3133725"/>
          </a:xfrm>
          <a:prstGeom prst="rect">
            <a:avLst/>
          </a:prstGeom>
        </p:spPr>
      </p:pic>
      <p:sp>
        <p:nvSpPr>
          <p:cNvPr id="2" name="Rectangle 1"/>
          <p:cNvSpPr/>
          <p:nvPr/>
        </p:nvSpPr>
        <p:spPr>
          <a:xfrm>
            <a:off x="541339" y="4836386"/>
            <a:ext cx="8074024" cy="1338828"/>
          </a:xfrm>
          <a:prstGeom prst="rect">
            <a:avLst/>
          </a:prstGeom>
        </p:spPr>
        <p:txBody>
          <a:bodyPr wrap="square">
            <a:spAutoFit/>
          </a:bodyPr>
          <a:lstStyle/>
          <a:p>
            <a:pPr marL="285750" indent="-285750" algn="just" rtl="1">
              <a:lnSpc>
                <a:spcPct val="150000"/>
              </a:lnSpc>
              <a:buClr>
                <a:schemeClr val="tx1"/>
              </a:buClr>
              <a:buFont typeface="Wingdings" panose="05000000000000000000" pitchFamily="2" charset="2"/>
              <a:buChar char="v"/>
            </a:pPr>
            <a:r>
              <a:rPr lang="fa-IR" altLang="en-US" dirty="0">
                <a:solidFill>
                  <a:srgbClr val="000000"/>
                </a:solidFill>
                <a:latin typeface="IRANSans" pitchFamily="18" charset="-78"/>
                <a:cs typeface="B Lotus" panose="00000400000000000000" pitchFamily="2" charset="-78"/>
              </a:rPr>
              <a:t>با ژئورفرنس کردن، به پیکسل های تصویر، مختصات جغرافیایی داده و موقعیت هر پیکسل را بر روی زمین مشخص می نماییم. </a:t>
            </a:r>
          </a:p>
          <a:p>
            <a:pPr marL="285750" indent="-285750" algn="just" rtl="1">
              <a:lnSpc>
                <a:spcPct val="150000"/>
              </a:lnSpc>
              <a:buClr>
                <a:schemeClr val="tx1"/>
              </a:buClr>
              <a:buFont typeface="Wingdings" panose="05000000000000000000" pitchFamily="2" charset="2"/>
              <a:buChar char="v"/>
            </a:pPr>
            <a:r>
              <a:rPr lang="fa-IR" altLang="en-US" dirty="0">
                <a:solidFill>
                  <a:srgbClr val="000000"/>
                </a:solidFill>
                <a:latin typeface="IRANSans" pitchFamily="18" charset="-78"/>
                <a:cs typeface="B Lotus" panose="00000400000000000000" pitchFamily="2" charset="-78"/>
              </a:rPr>
              <a:t>زمین مرجع کردن  توسط نرم افزار های مختلفی مثل </a:t>
            </a:r>
            <a:r>
              <a:rPr lang="en-US" altLang="en-US" dirty="0">
                <a:solidFill>
                  <a:srgbClr val="000000"/>
                </a:solidFill>
                <a:cs typeface="B Lotus" panose="00000400000000000000" pitchFamily="2" charset="-78"/>
              </a:rPr>
              <a:t> </a:t>
            </a:r>
            <a:r>
              <a:rPr lang="en-US" altLang="en-US" dirty="0">
                <a:solidFill>
                  <a:srgbClr val="000000"/>
                </a:solidFill>
                <a:latin typeface="Times New Roman" panose="02020603050405020304" pitchFamily="18" charset="0"/>
                <a:cs typeface="Times New Roman" panose="02020603050405020304" pitchFamily="18" charset="0"/>
              </a:rPr>
              <a:t>ArcGIS</a:t>
            </a:r>
            <a:r>
              <a:rPr lang="en-US" altLang="en-US" dirty="0">
                <a:solidFill>
                  <a:srgbClr val="000000"/>
                </a:solidFill>
                <a:latin typeface="IRANSans" pitchFamily="18" charset="-78"/>
                <a:cs typeface="B Lotus" panose="00000400000000000000" pitchFamily="2" charset="-78"/>
              </a:rPr>
              <a:t> </a:t>
            </a:r>
            <a:r>
              <a:rPr lang="fa-IR" altLang="en-US" dirty="0">
                <a:solidFill>
                  <a:srgbClr val="000000"/>
                </a:solidFill>
                <a:latin typeface="IRANSans" pitchFamily="18" charset="-78"/>
                <a:cs typeface="B Lotus" panose="00000400000000000000" pitchFamily="2" charset="-78"/>
              </a:rPr>
              <a:t>و </a:t>
            </a:r>
            <a:r>
              <a:rPr lang="en-US" altLang="en-US" dirty="0">
                <a:solidFill>
                  <a:srgbClr val="000000"/>
                </a:solidFill>
                <a:latin typeface="IRANSans" pitchFamily="18" charset="-78"/>
                <a:cs typeface="B Lotus" panose="00000400000000000000" pitchFamily="2" charset="-78"/>
              </a:rPr>
              <a:t> </a:t>
            </a:r>
            <a:r>
              <a:rPr lang="en-US" altLang="en-US" dirty="0">
                <a:solidFill>
                  <a:srgbClr val="000000"/>
                </a:solidFill>
                <a:latin typeface="Times New Roman" panose="02020603050405020304" pitchFamily="18" charset="0"/>
                <a:cs typeface="Times New Roman" panose="02020603050405020304" pitchFamily="18" charset="0"/>
              </a:rPr>
              <a:t>Global Mapper</a:t>
            </a:r>
            <a:r>
              <a:rPr lang="fa-IR" altLang="en-US" dirty="0">
                <a:solidFill>
                  <a:srgbClr val="000000"/>
                </a:solidFill>
                <a:latin typeface="IRANSans" pitchFamily="18" charset="-78"/>
                <a:cs typeface="B Lotus" panose="00000400000000000000" pitchFamily="2" charset="-78"/>
              </a:rPr>
              <a:t>انجام می </a:t>
            </a:r>
            <a:r>
              <a:rPr lang="fa-IR" altLang="en-US" dirty="0" smtClean="0">
                <a:solidFill>
                  <a:srgbClr val="000000"/>
                </a:solidFill>
                <a:latin typeface="IRANSans" pitchFamily="18" charset="-78"/>
                <a:cs typeface="B Lotus" panose="00000400000000000000" pitchFamily="2" charset="-78"/>
              </a:rPr>
              <a:t>شود</a:t>
            </a:r>
            <a:r>
              <a:rPr lang="fa-IR" altLang="en-US" dirty="0">
                <a:solidFill>
                  <a:srgbClr val="000000"/>
                </a:solidFill>
                <a:latin typeface="IRANSans" pitchFamily="18" charset="-78"/>
                <a:cs typeface="B Lotus" panose="00000400000000000000" pitchFamily="2" charset="-78"/>
              </a:rPr>
              <a:t>.</a:t>
            </a:r>
            <a:endParaRPr lang="en-US" dirty="0"/>
          </a:p>
        </p:txBody>
      </p:sp>
    </p:spTree>
    <p:extLst>
      <p:ext uri="{BB962C8B-B14F-4D97-AF65-F5344CB8AC3E}">
        <p14:creationId xmlns:p14="http://schemas.microsoft.com/office/powerpoint/2010/main" val="37623791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57</a:t>
            </a:fld>
            <a:endParaRPr lang="en-US" altLang="en-US" sz="1800" dirty="0" smtClean="0">
              <a:cs typeface="B Titr" panose="00000700000000000000" pitchFamily="2" charset="-7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316" y="214402"/>
            <a:ext cx="1887522" cy="822960"/>
          </a:xfrm>
          <a:prstGeom prst="rect">
            <a:avLst/>
          </a:prstGeom>
        </p:spPr>
      </p:pic>
      <p:sp>
        <p:nvSpPr>
          <p:cNvPr id="25" name="Rectangle 24"/>
          <p:cNvSpPr/>
          <p:nvPr/>
        </p:nvSpPr>
        <p:spPr>
          <a:xfrm>
            <a:off x="4193297" y="457200"/>
            <a:ext cx="3736603" cy="523220"/>
          </a:xfrm>
          <a:prstGeom prst="rect">
            <a:avLst/>
          </a:prstGeom>
          <a:ln>
            <a:noFill/>
          </a:ln>
          <a:effectLst/>
        </p:spPr>
        <p:txBody>
          <a:bodyPr wrap="square">
            <a:spAutoFit/>
          </a:bodyPr>
          <a:lstStyle/>
          <a:p>
            <a:pPr algn="ctr" rtl="1">
              <a:buClr>
                <a:schemeClr val="tx1"/>
              </a:buClr>
            </a:pPr>
            <a:r>
              <a:rPr lang="en-US" altLang="fa-IR" sz="2800" dirty="0" smtClean="0">
                <a:solidFill>
                  <a:schemeClr val="accent2">
                    <a:lumMod val="60000"/>
                    <a:lumOff val="40000"/>
                  </a:schemeClr>
                </a:solidFill>
                <a:cs typeface="B Titr" panose="00000700000000000000" pitchFamily="2" charset="-78"/>
              </a:rPr>
              <a:t>GIS</a:t>
            </a:r>
            <a:endParaRPr lang="fa-IR" altLang="fa-IR" sz="2800" b="1" kern="0" dirty="0">
              <a:solidFill>
                <a:schemeClr val="accent2">
                  <a:lumMod val="60000"/>
                  <a:lumOff val="40000"/>
                </a:schemeClr>
              </a:solidFill>
              <a:latin typeface="Times New Roman" panose="02020603050405020304" pitchFamily="18" charset="0"/>
              <a:cs typeface="B Titr" panose="00000700000000000000" pitchFamily="2" charset="-78"/>
            </a:endParaRPr>
          </a:p>
        </p:txBody>
      </p:sp>
      <p:graphicFrame>
        <p:nvGraphicFramePr>
          <p:cNvPr id="18" name="Diagram 17"/>
          <p:cNvGraphicFramePr/>
          <p:nvPr/>
        </p:nvGraphicFramePr>
        <p:xfrm>
          <a:off x="3505200" y="4979387"/>
          <a:ext cx="1931437" cy="793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3558" y="1084122"/>
            <a:ext cx="8788042" cy="5011877"/>
          </a:xfrm>
          <a:prstGeom prst="rect">
            <a:avLst/>
          </a:prstGeom>
        </p:spPr>
      </p:pic>
    </p:spTree>
    <p:extLst>
      <p:ext uri="{BB962C8B-B14F-4D97-AF65-F5344CB8AC3E}">
        <p14:creationId xmlns:p14="http://schemas.microsoft.com/office/powerpoint/2010/main" val="14239524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8" y="6324600"/>
            <a:ext cx="482241" cy="457200"/>
          </a:xfrm>
          <a:noFill/>
        </p:spPr>
        <p:txBody>
          <a:bodyPr/>
          <a:lstStyle/>
          <a:p>
            <a:fld id="{551396B2-1C9E-4B71-8B98-84807B64E39B}" type="slidenum">
              <a:rPr lang="fa-IR" altLang="en-US" sz="1800" smtClean="0">
                <a:cs typeface="B Titr" panose="00000700000000000000" pitchFamily="2" charset="-78"/>
              </a:rPr>
              <a:pPr/>
              <a:t>58</a:t>
            </a:fld>
            <a:endParaRPr lang="en-US" altLang="en-US" sz="1800" dirty="0" smtClean="0">
              <a:cs typeface="B Titr" panose="00000700000000000000" pitchFamily="2" charset="-7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 y="1"/>
            <a:ext cx="8676480" cy="6324599"/>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559" y="418359"/>
            <a:ext cx="1887522" cy="822960"/>
          </a:xfrm>
          <a:prstGeom prst="rect">
            <a:avLst/>
          </a:prstGeom>
        </p:spPr>
      </p:pic>
      <p:cxnSp>
        <p:nvCxnSpPr>
          <p:cNvPr id="12" name="Straight Connector 11"/>
          <p:cNvCxnSpPr/>
          <p:nvPr/>
        </p:nvCxnSpPr>
        <p:spPr>
          <a:xfrm>
            <a:off x="2738099" y="1295400"/>
            <a:ext cx="4767100" cy="0"/>
          </a:xfrm>
          <a:prstGeom prst="line">
            <a:avLst/>
          </a:prstGeom>
          <a:ln>
            <a:solidFill>
              <a:schemeClr val="tx1"/>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088880" y="793368"/>
            <a:ext cx="6195927" cy="400110"/>
          </a:xfrm>
          <a:prstGeom prst="rect">
            <a:avLst/>
          </a:prstGeom>
        </p:spPr>
        <p:txBody>
          <a:bodyPr wrap="none">
            <a:spAutoFit/>
          </a:bodyPr>
          <a:lstStyle/>
          <a:p>
            <a:r>
              <a:rPr lang="fa-IR" altLang="fa-IR" sz="2000" dirty="0" smtClean="0">
                <a:cs typeface="B Titr" panose="00000700000000000000" pitchFamily="2" charset="-78"/>
              </a:rPr>
              <a:t>عکس های هوایی و تصاویر ماهواره </a:t>
            </a:r>
            <a:r>
              <a:rPr lang="fa-IR" altLang="fa-IR" sz="2000" dirty="0">
                <a:cs typeface="B Titr" panose="00000700000000000000" pitchFamily="2" charset="-78"/>
              </a:rPr>
              <a:t>ای در علوم مختلف</a:t>
            </a:r>
            <a:r>
              <a:rPr lang="en-US" altLang="en-US" sz="2000" b="1" dirty="0" smtClean="0">
                <a:solidFill>
                  <a:srgbClr val="FF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GIS </a:t>
            </a:r>
            <a:r>
              <a:rPr lang="fa-IR" altLang="fa-IR" sz="2000" dirty="0" smtClean="0">
                <a:cs typeface="B Titr" panose="00000700000000000000" pitchFamily="2" charset="-78"/>
              </a:rPr>
              <a:t>کاربرد</a:t>
            </a:r>
            <a:endParaRPr lang="en-US" sz="2000" dirty="0">
              <a:cs typeface="B Titr" panose="00000700000000000000" pitchFamily="2" charset="-78"/>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070" y="1391341"/>
            <a:ext cx="1652896" cy="11806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2402" y="1393128"/>
            <a:ext cx="6378493" cy="5128704"/>
          </a:xfrm>
          <a:prstGeom prst="rect">
            <a:avLst/>
          </a:prstGeom>
        </p:spPr>
      </p:pic>
    </p:spTree>
    <p:extLst>
      <p:ext uri="{BB962C8B-B14F-4D97-AF65-F5344CB8AC3E}">
        <p14:creationId xmlns:p14="http://schemas.microsoft.com/office/powerpoint/2010/main" val="2832556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59</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sp>
        <p:nvSpPr>
          <p:cNvPr id="5" name="Rectangle 4"/>
          <p:cNvSpPr/>
          <p:nvPr/>
        </p:nvSpPr>
        <p:spPr>
          <a:xfrm>
            <a:off x="1066800" y="1752600"/>
            <a:ext cx="7391400" cy="4339650"/>
          </a:xfrm>
          <a:prstGeom prst="rect">
            <a:avLst/>
          </a:prstGeom>
        </p:spPr>
        <p:txBody>
          <a:bodyPr wrap="square">
            <a:spAutoFit/>
          </a:bodyPr>
          <a:lstStyle/>
          <a:p>
            <a:pPr algn="ctr" fontAlgn="auto">
              <a:spcAft>
                <a:spcPts val="0"/>
              </a:spcAft>
              <a:buFont typeface="Wingdings 3" charset="2"/>
              <a:buChar char=""/>
              <a:defRPr/>
            </a:pPr>
            <a:r>
              <a:rPr lang="fa-IR" sz="2400" b="1" dirty="0" smtClean="0">
                <a:solidFill>
                  <a:srgbClr val="FF0066"/>
                </a:solidFill>
              </a:rPr>
              <a:t>سرفصل های مبانی</a:t>
            </a:r>
          </a:p>
          <a:p>
            <a:pPr algn="ctr" fontAlgn="auto">
              <a:spcAft>
                <a:spcPts val="0"/>
              </a:spcAft>
              <a:buFont typeface="Wingdings 3" charset="2"/>
              <a:buChar char=""/>
              <a:defRPr/>
            </a:pPr>
            <a:r>
              <a:rPr lang="en-US" b="1" dirty="0" smtClean="0">
                <a:solidFill>
                  <a:srgbClr val="00B050"/>
                </a:solidFill>
              </a:rPr>
              <a:t>GPS</a:t>
            </a:r>
          </a:p>
          <a:p>
            <a:pPr algn="ctr" fontAlgn="auto">
              <a:spcAft>
                <a:spcPts val="0"/>
              </a:spcAft>
              <a:buFont typeface="Wingdings 3" charset="2"/>
              <a:buChar char=""/>
              <a:defRPr/>
            </a:pPr>
            <a:r>
              <a:rPr lang="en-US" b="1" dirty="0" smtClean="0">
                <a:solidFill>
                  <a:srgbClr val="00B0F0"/>
                </a:solidFill>
              </a:rPr>
              <a:t>RS</a:t>
            </a:r>
          </a:p>
          <a:p>
            <a:pPr algn="ctr" fontAlgn="auto">
              <a:spcAft>
                <a:spcPts val="0"/>
              </a:spcAft>
              <a:buFont typeface="Wingdings 3" charset="2"/>
              <a:buChar char=""/>
              <a:defRPr/>
            </a:pPr>
            <a:r>
              <a:rPr lang="fa-IR" dirty="0">
                <a:solidFill>
                  <a:schemeClr val="tx1">
                    <a:lumMod val="75000"/>
                    <a:lumOff val="25000"/>
                  </a:schemeClr>
                </a:solidFill>
              </a:rPr>
              <a:t> </a:t>
            </a:r>
            <a:r>
              <a:rPr lang="fa-IR" dirty="0" smtClean="0">
                <a:solidFill>
                  <a:schemeClr val="tx1">
                    <a:lumMod val="75000"/>
                    <a:lumOff val="25000"/>
                  </a:schemeClr>
                </a:solidFill>
              </a:rPr>
              <a:t>                        </a:t>
            </a:r>
            <a:r>
              <a:rPr lang="fa-IR" dirty="0" smtClean="0">
                <a:solidFill>
                  <a:schemeClr val="accent6">
                    <a:lumMod val="60000"/>
                    <a:lumOff val="40000"/>
                  </a:schemeClr>
                </a:solidFill>
              </a:rPr>
              <a:t>گوگل ارث</a:t>
            </a:r>
          </a:p>
          <a:p>
            <a:pPr algn="ctr" fontAlgn="auto">
              <a:spcAft>
                <a:spcPts val="0"/>
              </a:spcAft>
              <a:buFont typeface="Wingdings 3" charset="2"/>
              <a:buChar char=""/>
              <a:defRPr/>
            </a:pPr>
            <a:r>
              <a:rPr lang="fa-IR" dirty="0">
                <a:solidFill>
                  <a:schemeClr val="accent6">
                    <a:lumMod val="60000"/>
                    <a:lumOff val="40000"/>
                  </a:schemeClr>
                </a:solidFill>
              </a:rPr>
              <a:t> </a:t>
            </a:r>
            <a:r>
              <a:rPr lang="fa-IR" dirty="0" smtClean="0">
                <a:solidFill>
                  <a:schemeClr val="accent6">
                    <a:lumMod val="60000"/>
                    <a:lumOff val="40000"/>
                  </a:schemeClr>
                </a:solidFill>
              </a:rPr>
              <a:t>             مبانی سنجش از دور</a:t>
            </a:r>
          </a:p>
          <a:p>
            <a:pPr algn="ctr" fontAlgn="auto">
              <a:spcAft>
                <a:spcPts val="0"/>
              </a:spcAft>
              <a:buFont typeface="Wingdings 3" charset="2"/>
              <a:buChar char=""/>
              <a:defRPr/>
            </a:pPr>
            <a:r>
              <a:rPr lang="fa-IR" dirty="0" smtClean="0">
                <a:solidFill>
                  <a:schemeClr val="accent6">
                    <a:lumMod val="60000"/>
                    <a:lumOff val="40000"/>
                  </a:schemeClr>
                </a:solidFill>
              </a:rPr>
              <a:t>                 عکس های هوائی</a:t>
            </a:r>
          </a:p>
          <a:p>
            <a:pPr algn="ctr" fontAlgn="auto">
              <a:spcAft>
                <a:spcPts val="0"/>
              </a:spcAft>
              <a:buFont typeface="Wingdings 3" charset="2"/>
              <a:buChar char=""/>
              <a:defRPr/>
            </a:pPr>
            <a:r>
              <a:rPr lang="fa-IR" dirty="0" smtClean="0">
                <a:solidFill>
                  <a:schemeClr val="accent6">
                    <a:lumMod val="60000"/>
                    <a:lumOff val="40000"/>
                  </a:schemeClr>
                </a:solidFill>
              </a:rPr>
              <a:t>تصاویر ماهواره ای </a:t>
            </a:r>
            <a:r>
              <a:rPr lang="en-US" dirty="0" smtClean="0">
                <a:solidFill>
                  <a:schemeClr val="accent6">
                    <a:lumMod val="60000"/>
                    <a:lumOff val="40000"/>
                  </a:schemeClr>
                </a:solidFill>
              </a:rPr>
              <a:t>          </a:t>
            </a:r>
            <a:r>
              <a:rPr lang="fa-IR" dirty="0" smtClean="0">
                <a:solidFill>
                  <a:schemeClr val="accent6">
                    <a:lumMod val="60000"/>
                    <a:lumOff val="40000"/>
                  </a:schemeClr>
                </a:solidFill>
              </a:rPr>
              <a:t>   </a:t>
            </a:r>
            <a:r>
              <a:rPr lang="en-US" dirty="0" smtClean="0">
                <a:solidFill>
                  <a:schemeClr val="accent6">
                    <a:lumMod val="60000"/>
                    <a:lumOff val="40000"/>
                  </a:schemeClr>
                </a:solidFill>
              </a:rPr>
              <a:t>              </a:t>
            </a:r>
          </a:p>
          <a:p>
            <a:pPr algn="ctr" fontAlgn="auto">
              <a:spcAft>
                <a:spcPts val="0"/>
              </a:spcAft>
              <a:buFont typeface="Wingdings 3" charset="2"/>
              <a:buChar char=""/>
              <a:defRPr/>
            </a:pPr>
            <a:r>
              <a:rPr lang="fa-IR" dirty="0" smtClean="0">
                <a:solidFill>
                  <a:schemeClr val="accent6">
                    <a:lumMod val="60000"/>
                    <a:lumOff val="40000"/>
                  </a:schemeClr>
                </a:solidFill>
              </a:rPr>
              <a:t>                            دریافت</a:t>
            </a:r>
          </a:p>
          <a:p>
            <a:pPr algn="ctr" fontAlgn="auto">
              <a:spcAft>
                <a:spcPts val="0"/>
              </a:spcAft>
              <a:buFont typeface="Wingdings 3" charset="2"/>
              <a:buChar char=""/>
              <a:defRPr/>
            </a:pPr>
            <a:r>
              <a:rPr lang="fa-IR" dirty="0" smtClean="0">
                <a:solidFill>
                  <a:schemeClr val="accent6">
                    <a:lumMod val="60000"/>
                    <a:lumOff val="40000"/>
                  </a:schemeClr>
                </a:solidFill>
              </a:rPr>
              <a:t>پردازش  </a:t>
            </a:r>
            <a:r>
              <a:rPr lang="en-US" dirty="0" smtClean="0">
                <a:solidFill>
                  <a:schemeClr val="tx1">
                    <a:lumMod val="75000"/>
                    <a:lumOff val="25000"/>
                  </a:schemeClr>
                </a:solidFill>
              </a:rPr>
              <a:t>  </a:t>
            </a:r>
            <a:r>
              <a:rPr lang="fa-IR" dirty="0" smtClean="0">
                <a:solidFill>
                  <a:schemeClr val="tx1">
                    <a:lumMod val="75000"/>
                    <a:lumOff val="25000"/>
                  </a:schemeClr>
                </a:solidFill>
              </a:rPr>
              <a:t> </a:t>
            </a:r>
            <a:r>
              <a:rPr lang="en-US" dirty="0" smtClean="0">
                <a:solidFill>
                  <a:schemeClr val="tx1">
                    <a:lumMod val="75000"/>
                    <a:lumOff val="25000"/>
                  </a:schemeClr>
                </a:solidFill>
              </a:rPr>
              <a:t>   </a:t>
            </a:r>
            <a:r>
              <a:rPr lang="fa-IR" dirty="0" smtClean="0">
                <a:solidFill>
                  <a:schemeClr val="tx1">
                    <a:lumMod val="75000"/>
                    <a:lumOff val="25000"/>
                  </a:schemeClr>
                </a:solidFill>
              </a:rPr>
              <a:t>                   </a:t>
            </a:r>
            <a:r>
              <a:rPr lang="en-US" dirty="0" smtClean="0">
                <a:solidFill>
                  <a:schemeClr val="tx1">
                    <a:lumMod val="75000"/>
                    <a:lumOff val="25000"/>
                  </a:schemeClr>
                </a:solidFill>
              </a:rPr>
              <a:t>     </a:t>
            </a:r>
            <a:endParaRPr lang="fa-IR" dirty="0" smtClean="0">
              <a:solidFill>
                <a:schemeClr val="tx1">
                  <a:lumMod val="75000"/>
                  <a:lumOff val="25000"/>
                </a:schemeClr>
              </a:solidFill>
            </a:endParaRPr>
          </a:p>
          <a:p>
            <a:pPr algn="ctr" fontAlgn="auto">
              <a:spcAft>
                <a:spcPts val="0"/>
              </a:spcAft>
              <a:buFont typeface="Wingdings 3" charset="2"/>
              <a:buChar char=""/>
              <a:defRPr/>
            </a:pPr>
            <a:r>
              <a:rPr lang="en-US" b="1" dirty="0" smtClean="0">
                <a:solidFill>
                  <a:schemeClr val="accent3">
                    <a:lumMod val="60000"/>
                    <a:lumOff val="40000"/>
                  </a:schemeClr>
                </a:solidFill>
              </a:rPr>
              <a:t>GIS</a:t>
            </a:r>
          </a:p>
          <a:p>
            <a:pPr algn="ctr" fontAlgn="auto">
              <a:spcAft>
                <a:spcPts val="0"/>
              </a:spcAft>
              <a:buFont typeface="Wingdings 3" charset="2"/>
              <a:buChar char=""/>
              <a:defRPr/>
            </a:pPr>
            <a:r>
              <a:rPr lang="fa-IR" dirty="0" smtClean="0">
                <a:solidFill>
                  <a:schemeClr val="accent4">
                    <a:lumMod val="60000"/>
                    <a:lumOff val="40000"/>
                  </a:schemeClr>
                </a:solidFill>
              </a:rPr>
              <a:t>مقدماتی </a:t>
            </a:r>
            <a:r>
              <a:rPr lang="en-US" dirty="0" smtClean="0">
                <a:solidFill>
                  <a:schemeClr val="accent4">
                    <a:lumMod val="60000"/>
                    <a:lumOff val="40000"/>
                  </a:schemeClr>
                </a:solidFill>
              </a:rPr>
              <a:t>GIS</a:t>
            </a:r>
            <a:r>
              <a:rPr lang="fa-IR" dirty="0" smtClean="0">
                <a:solidFill>
                  <a:schemeClr val="accent4">
                    <a:lumMod val="60000"/>
                    <a:lumOff val="40000"/>
                  </a:schemeClr>
                </a:solidFill>
              </a:rPr>
              <a:t>                   </a:t>
            </a:r>
            <a:endParaRPr lang="en-US" dirty="0" smtClean="0">
              <a:solidFill>
                <a:schemeClr val="accent4">
                  <a:lumMod val="60000"/>
                  <a:lumOff val="40000"/>
                </a:schemeClr>
              </a:solidFill>
            </a:endParaRPr>
          </a:p>
          <a:p>
            <a:pPr algn="ctr" fontAlgn="auto">
              <a:spcAft>
                <a:spcPts val="0"/>
              </a:spcAft>
              <a:buFont typeface="Wingdings 3" charset="2"/>
              <a:buChar char=""/>
              <a:defRPr/>
            </a:pPr>
            <a:r>
              <a:rPr lang="fa-IR" dirty="0" smtClean="0">
                <a:solidFill>
                  <a:schemeClr val="accent4">
                    <a:lumMod val="60000"/>
                    <a:lumOff val="40000"/>
                  </a:schemeClr>
                </a:solidFill>
              </a:rPr>
              <a:t>سیستم تصویر</a:t>
            </a:r>
            <a:r>
              <a:rPr lang="en-US" dirty="0" smtClean="0">
                <a:solidFill>
                  <a:schemeClr val="accent4">
                    <a:lumMod val="60000"/>
                    <a:lumOff val="40000"/>
                  </a:schemeClr>
                </a:solidFill>
              </a:rPr>
              <a:t> </a:t>
            </a:r>
            <a:r>
              <a:rPr lang="fa-IR" dirty="0" smtClean="0">
                <a:solidFill>
                  <a:schemeClr val="accent4">
                    <a:lumMod val="60000"/>
                    <a:lumOff val="40000"/>
                  </a:schemeClr>
                </a:solidFill>
              </a:rPr>
              <a:t> </a:t>
            </a:r>
            <a:r>
              <a:rPr lang="en-US" dirty="0" smtClean="0">
                <a:solidFill>
                  <a:schemeClr val="accent4">
                    <a:lumMod val="60000"/>
                    <a:lumOff val="40000"/>
                  </a:schemeClr>
                </a:solidFill>
              </a:rPr>
              <a:t>               </a:t>
            </a:r>
            <a:r>
              <a:rPr lang="fa-IR" dirty="0" smtClean="0">
                <a:solidFill>
                  <a:schemeClr val="accent4">
                    <a:lumMod val="60000"/>
                    <a:lumOff val="40000"/>
                  </a:schemeClr>
                </a:solidFill>
              </a:rPr>
              <a:t>  </a:t>
            </a:r>
            <a:r>
              <a:rPr lang="en-US" dirty="0" smtClean="0">
                <a:solidFill>
                  <a:schemeClr val="accent4">
                    <a:lumMod val="60000"/>
                    <a:lumOff val="40000"/>
                  </a:schemeClr>
                </a:solidFill>
              </a:rPr>
              <a:t>  </a:t>
            </a:r>
            <a:endParaRPr lang="fa-IR" dirty="0" smtClean="0">
              <a:solidFill>
                <a:schemeClr val="accent4">
                  <a:lumMod val="60000"/>
                  <a:lumOff val="40000"/>
                </a:schemeClr>
              </a:solidFill>
            </a:endParaRPr>
          </a:p>
          <a:p>
            <a:pPr algn="ctr" fontAlgn="auto">
              <a:spcAft>
                <a:spcPts val="0"/>
              </a:spcAft>
              <a:buFont typeface="Wingdings 3" charset="2"/>
              <a:buChar char=""/>
              <a:defRPr/>
            </a:pPr>
            <a:r>
              <a:rPr lang="fa-IR" dirty="0" smtClean="0">
                <a:solidFill>
                  <a:schemeClr val="accent4">
                    <a:lumMod val="60000"/>
                    <a:lumOff val="40000"/>
                  </a:schemeClr>
                </a:solidFill>
              </a:rPr>
              <a:t>                      ژئورفرنس</a:t>
            </a:r>
          </a:p>
          <a:p>
            <a:pPr algn="ctr" fontAlgn="auto">
              <a:spcAft>
                <a:spcPts val="0"/>
              </a:spcAft>
              <a:buFont typeface="Wingdings 3" charset="2"/>
              <a:buChar char=""/>
              <a:defRPr/>
            </a:pPr>
            <a:r>
              <a:rPr lang="fa-IR" dirty="0" smtClean="0">
                <a:solidFill>
                  <a:schemeClr val="accent4">
                    <a:lumMod val="60000"/>
                    <a:lumOff val="40000"/>
                  </a:schemeClr>
                </a:solidFill>
              </a:rPr>
              <a:t>جانمائی    </a:t>
            </a:r>
            <a:r>
              <a:rPr lang="en-US" dirty="0" smtClean="0">
                <a:solidFill>
                  <a:schemeClr val="accent4">
                    <a:lumMod val="60000"/>
                    <a:lumOff val="40000"/>
                  </a:schemeClr>
                </a:solidFill>
              </a:rPr>
              <a:t> </a:t>
            </a:r>
            <a:r>
              <a:rPr lang="fa-IR" dirty="0" smtClean="0">
                <a:solidFill>
                  <a:schemeClr val="accent4">
                    <a:lumMod val="60000"/>
                    <a:lumOff val="40000"/>
                  </a:schemeClr>
                </a:solidFill>
              </a:rPr>
              <a:t>                    </a:t>
            </a:r>
            <a:r>
              <a:rPr lang="en-US" dirty="0" smtClean="0">
                <a:solidFill>
                  <a:schemeClr val="accent4">
                    <a:lumMod val="60000"/>
                    <a:lumOff val="40000"/>
                  </a:schemeClr>
                </a:solidFill>
              </a:rPr>
              <a:t>     </a:t>
            </a:r>
            <a:endParaRPr lang="fa-IR" dirty="0" smtClean="0">
              <a:solidFill>
                <a:schemeClr val="accent4">
                  <a:lumMod val="60000"/>
                  <a:lumOff val="40000"/>
                </a:schemeClr>
              </a:solidFill>
            </a:endParaRPr>
          </a:p>
          <a:p>
            <a:pPr algn="ctr" fontAlgn="auto">
              <a:spcAft>
                <a:spcPts val="0"/>
              </a:spcAft>
              <a:buFont typeface="Wingdings 3" charset="2"/>
              <a:buChar char=""/>
              <a:defRPr/>
            </a:pPr>
            <a:r>
              <a:rPr lang="fa-IR" dirty="0" smtClean="0">
                <a:solidFill>
                  <a:schemeClr val="accent4">
                    <a:lumMod val="60000"/>
                    <a:lumOff val="40000"/>
                  </a:schemeClr>
                </a:solidFill>
              </a:rPr>
              <a:t>خروجی گرفتن   </a:t>
            </a:r>
            <a:r>
              <a:rPr lang="en-US" dirty="0" smtClean="0">
                <a:solidFill>
                  <a:schemeClr val="accent4">
                    <a:lumMod val="60000"/>
                    <a:lumOff val="40000"/>
                  </a:schemeClr>
                </a:solidFill>
              </a:rPr>
              <a:t>    </a:t>
            </a:r>
            <a:r>
              <a:rPr lang="fa-IR" dirty="0" smtClean="0">
                <a:solidFill>
                  <a:schemeClr val="accent4">
                    <a:lumMod val="60000"/>
                    <a:lumOff val="40000"/>
                  </a:schemeClr>
                </a:solidFill>
              </a:rPr>
              <a:t>          </a:t>
            </a:r>
            <a:endParaRPr lang="fa-IR" dirty="0">
              <a:solidFill>
                <a:schemeClr val="accent4">
                  <a:lumMod val="60000"/>
                  <a:lumOff val="40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1545"/>
            <a:ext cx="1887522" cy="822960"/>
          </a:xfrm>
          <a:prstGeom prst="rect">
            <a:avLst/>
          </a:prstGeom>
        </p:spPr>
      </p:pic>
    </p:spTree>
    <p:extLst>
      <p:ext uri="{BB962C8B-B14F-4D97-AF65-F5344CB8AC3E}">
        <p14:creationId xmlns:p14="http://schemas.microsoft.com/office/powerpoint/2010/main" val="429350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6</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sp>
        <p:nvSpPr>
          <p:cNvPr id="5" name="Rectangle 4"/>
          <p:cNvSpPr/>
          <p:nvPr/>
        </p:nvSpPr>
        <p:spPr>
          <a:xfrm>
            <a:off x="1066800" y="1752600"/>
            <a:ext cx="7391400" cy="4031873"/>
          </a:xfrm>
          <a:prstGeom prst="rect">
            <a:avLst/>
          </a:prstGeom>
        </p:spPr>
        <p:txBody>
          <a:bodyPr wrap="square">
            <a:spAutoFit/>
          </a:bodyPr>
          <a:lstStyle/>
          <a:p>
            <a:pPr algn="ctr" fontAlgn="auto">
              <a:spcAft>
                <a:spcPts val="0"/>
              </a:spcAft>
              <a:buFont typeface="Wingdings 3" charset="2"/>
              <a:buChar char=""/>
              <a:defRPr/>
            </a:pPr>
            <a:endParaRPr lang="fa-IR" dirty="0">
              <a:solidFill>
                <a:schemeClr val="tx1">
                  <a:lumMod val="75000"/>
                  <a:lumOff val="25000"/>
                </a:schemeClr>
              </a:solidFill>
            </a:endParaRPr>
          </a:p>
          <a:p>
            <a:pPr algn="ctr" fontAlgn="auto">
              <a:spcAft>
                <a:spcPts val="0"/>
              </a:spcAft>
              <a:buFont typeface="Wingdings 3" charset="2"/>
              <a:buChar char=""/>
              <a:defRPr/>
            </a:pPr>
            <a:r>
              <a:rPr lang="fa-IR" sz="2400" dirty="0">
                <a:solidFill>
                  <a:schemeClr val="tx1">
                    <a:lumMod val="75000"/>
                    <a:lumOff val="25000"/>
                  </a:schemeClr>
                </a:solidFill>
              </a:rPr>
              <a:t>11- </a:t>
            </a:r>
            <a:r>
              <a:rPr lang="fa-IR" sz="2400" b="1" dirty="0">
                <a:solidFill>
                  <a:srgbClr val="FF0000"/>
                </a:solidFill>
              </a:rPr>
              <a:t>خاکشناسی</a:t>
            </a:r>
            <a:r>
              <a:rPr lang="fa-IR" sz="2400" b="1" dirty="0">
                <a:solidFill>
                  <a:schemeClr val="tx1">
                    <a:lumMod val="75000"/>
                    <a:lumOff val="25000"/>
                  </a:schemeClr>
                </a:solidFill>
              </a:rPr>
              <a:t> و تعیین میزان آب مورد نیاز برای مصارف کشاورزی</a:t>
            </a:r>
          </a:p>
          <a:p>
            <a:pPr algn="ctr" fontAlgn="auto">
              <a:spcAft>
                <a:spcPts val="0"/>
              </a:spcAft>
              <a:buFont typeface="Wingdings 3" charset="2"/>
              <a:buChar char=""/>
              <a:defRPr/>
            </a:pPr>
            <a:endParaRPr lang="en-US" dirty="0" smtClean="0">
              <a:solidFill>
                <a:schemeClr val="tx1">
                  <a:lumMod val="75000"/>
                  <a:lumOff val="25000"/>
                </a:schemeClr>
              </a:solidFill>
            </a:endParaRPr>
          </a:p>
          <a:p>
            <a:pPr algn="ctr" fontAlgn="auto">
              <a:spcAft>
                <a:spcPts val="0"/>
              </a:spcAft>
              <a:buFont typeface="Wingdings 3" charset="2"/>
              <a:buChar char=""/>
              <a:defRPr/>
            </a:pPr>
            <a:endParaRPr lang="en-US" dirty="0">
              <a:solidFill>
                <a:schemeClr val="tx1">
                  <a:lumMod val="75000"/>
                  <a:lumOff val="25000"/>
                </a:schemeClr>
              </a:solidFill>
            </a:endParaRPr>
          </a:p>
          <a:p>
            <a:pPr algn="ctr" fontAlgn="auto">
              <a:spcAft>
                <a:spcPts val="0"/>
              </a:spcAft>
              <a:buFont typeface="Wingdings 3" charset="2"/>
              <a:buChar char=""/>
              <a:defRPr/>
            </a:pPr>
            <a:endParaRPr lang="fa-IR" sz="3200" dirty="0">
              <a:solidFill>
                <a:schemeClr val="tx1">
                  <a:lumMod val="75000"/>
                  <a:lumOff val="25000"/>
                </a:schemeClr>
              </a:solidFill>
            </a:endParaRPr>
          </a:p>
          <a:p>
            <a:pPr algn="ctr" fontAlgn="auto">
              <a:spcAft>
                <a:spcPts val="0"/>
              </a:spcAft>
              <a:buFont typeface="Wingdings 3" charset="2"/>
              <a:buChar char=""/>
              <a:defRPr/>
            </a:pPr>
            <a:r>
              <a:rPr lang="fa-IR" sz="3200" dirty="0">
                <a:solidFill>
                  <a:schemeClr val="accent1">
                    <a:lumMod val="75000"/>
                  </a:schemeClr>
                </a:solidFill>
              </a:rPr>
              <a:t>( تعیین نوعیت خاک از نظر ساختمان و بافت و نفوذ پذیری و تشخیص رنگ و شور و یا قلیائی بودن و املاح طبقات خاک و تفسیر آنها برای مصارف کشاورزی </a:t>
            </a:r>
            <a:r>
              <a:rPr lang="fa-IR" dirty="0">
                <a:solidFill>
                  <a:schemeClr val="accent1">
                    <a:lumMod val="75000"/>
                  </a:schemeClr>
                </a:solidFill>
              </a:rPr>
              <a:t>)</a:t>
            </a:r>
          </a:p>
          <a:p>
            <a:pPr algn="ctr" fontAlgn="auto">
              <a:spcAft>
                <a:spcPts val="0"/>
              </a:spcAft>
              <a:buFont typeface="Wingdings 3" charset="2"/>
              <a:buChar char=""/>
              <a:defRPr/>
            </a:pPr>
            <a:endParaRPr lang="en-US" dirty="0">
              <a:solidFill>
                <a:schemeClr val="accent1">
                  <a:lumMod val="75000"/>
                </a:schemeClr>
              </a:solidFill>
            </a:endParaRPr>
          </a:p>
        </p:txBody>
      </p:sp>
    </p:spTree>
    <p:extLst>
      <p:ext uri="{BB962C8B-B14F-4D97-AF65-F5344CB8AC3E}">
        <p14:creationId xmlns:p14="http://schemas.microsoft.com/office/powerpoint/2010/main" val="368716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p:nvPr>
        </p:nvSpPr>
        <p:spPr/>
        <p:txBody>
          <a:bodyPr/>
          <a:lstStyle/>
          <a:p>
            <a:endParaRPr lang="fa-IR" dirty="0" smtClean="0"/>
          </a:p>
          <a:p>
            <a:endParaRPr lang="fa-IR" dirty="0"/>
          </a:p>
          <a:p>
            <a:endParaRPr lang="fa-IR" dirty="0" smtClean="0"/>
          </a:p>
          <a:p>
            <a:pPr algn="ctr"/>
            <a:endParaRPr lang="fa-IR" dirty="0"/>
          </a:p>
          <a:p>
            <a:pPr algn="ctr"/>
            <a:r>
              <a:rPr lang="fa-IR" dirty="0" smtClean="0"/>
              <a:t>         با تشکر و سپاس</a:t>
            </a:r>
          </a:p>
          <a:p>
            <a:pPr algn="ctr"/>
            <a:r>
              <a:rPr lang="fa-IR" dirty="0" smtClean="0"/>
              <a:t>از</a:t>
            </a:r>
          </a:p>
          <a:p>
            <a:pPr algn="ctr"/>
            <a:r>
              <a:rPr lang="fa-IR" sz="4400" dirty="0" smtClean="0">
                <a:solidFill>
                  <a:srgbClr val="00B050"/>
                </a:solidFill>
              </a:rPr>
              <a:t>مهندس محمد رضا شریعتی</a:t>
            </a:r>
          </a:p>
        </p:txBody>
      </p:sp>
      <p:sp>
        <p:nvSpPr>
          <p:cNvPr id="3" name="Slide Number Placeholder 2"/>
          <p:cNvSpPr>
            <a:spLocks noGrp="1"/>
          </p:cNvSpPr>
          <p:nvPr>
            <p:ph type="sldNum" sz="quarter" idx="12"/>
          </p:nvPr>
        </p:nvSpPr>
        <p:spPr/>
        <p:txBody>
          <a:bodyPr/>
          <a:lstStyle/>
          <a:p>
            <a:pPr>
              <a:defRPr/>
            </a:pPr>
            <a:fld id="{B9FFA82F-4B16-4781-9F93-F79770AFCF45}" type="slidenum">
              <a:rPr lang="fa-IR" altLang="en-US" smtClean="0"/>
              <a:pPr>
                <a:defRPr/>
              </a:pPr>
              <a:t>60</a:t>
            </a:fld>
            <a:endParaRPr lang="en-US" altLang="en-US" dirty="0"/>
          </a:p>
        </p:txBody>
      </p:sp>
    </p:spTree>
    <p:extLst>
      <p:ext uri="{BB962C8B-B14F-4D97-AF65-F5344CB8AC3E}">
        <p14:creationId xmlns:p14="http://schemas.microsoft.com/office/powerpoint/2010/main" val="12218678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46518"/>
          </a:xfrm>
          <a:prstGeom prst="rect">
            <a:avLst/>
          </a:prstGeom>
        </p:spPr>
      </p:pic>
      <p:sp>
        <p:nvSpPr>
          <p:cNvPr id="6" name="Rectangle 5"/>
          <p:cNvSpPr/>
          <p:nvPr/>
        </p:nvSpPr>
        <p:spPr>
          <a:xfrm rot="21392320">
            <a:off x="357557" y="3922609"/>
            <a:ext cx="3786614" cy="1862048"/>
          </a:xfrm>
          <a:prstGeom prst="rect">
            <a:avLst/>
          </a:prstGeom>
          <a:noFill/>
          <a:ln w="34925">
            <a:solidFill>
              <a:srgbClr val="FFFFFF"/>
            </a:solidFill>
          </a:ln>
          <a:effectLst>
            <a:glow rad="228600">
              <a:srgbClr val="4BACC6">
                <a:satMod val="175000"/>
                <a:alpha val="40000"/>
              </a:srgbClr>
            </a:glow>
            <a:outerShdw blurRad="317500" dir="2700000" algn="ctr">
              <a:srgbClr val="000000">
                <a:alpha val="43000"/>
              </a:srgbClr>
            </a:outerShdw>
          </a:effectLst>
          <a:scene3d>
            <a:camera prst="isometricOffAxis2Right"/>
            <a:lightRig rig="threePt" dir="t">
              <a:rot lat="0" lon="0" rev="0"/>
            </a:lightRig>
          </a:scene3d>
          <a:sp3d extrusionH="38100" prstMaterial="clear">
            <a:bevelT w="260350" h="50800" prst="cross"/>
            <a:bevelB prst="softRound"/>
          </a:sp3d>
        </p:spPr>
        <p:txBody>
          <a:bodyPr wrap="none">
            <a:spAutoFit/>
          </a:bodyPr>
          <a:lstStyle/>
          <a:p>
            <a:pPr marL="0" marR="0" lvl="0" indent="0" algn="r" defTabSz="914400" eaLnBrk="1" fontAlgn="auto" latinLnBrk="0" hangingPunct="1">
              <a:lnSpc>
                <a:spcPct val="100000"/>
              </a:lnSpc>
              <a:spcBef>
                <a:spcPct val="20000"/>
              </a:spcBef>
              <a:spcAft>
                <a:spcPts val="0"/>
              </a:spcAft>
              <a:buClrTx/>
              <a:buSzTx/>
              <a:buFontTx/>
              <a:buNone/>
              <a:tabLst/>
              <a:defRPr/>
            </a:pPr>
            <a:r>
              <a:rPr kumimoji="0" lang="fa-IR" sz="11500" b="0" i="0" u="none" strike="noStrike" kern="0" cap="none" spc="0" normalizeH="0" baseline="0" noProof="0" dirty="0" smtClean="0">
                <a:ln>
                  <a:noFill/>
                </a:ln>
                <a:solidFill>
                  <a:srgbClr val="FF0000"/>
                </a:solidFill>
                <a:effectLst>
                  <a:glow rad="101600">
                    <a:srgbClr val="4BACC6">
                      <a:satMod val="175000"/>
                      <a:alpha val="40000"/>
                    </a:srgbClr>
                  </a:glow>
                </a:effectLst>
                <a:uLnTx/>
                <a:uFillTx/>
                <a:latin typeface="IranNastaliq" panose="02020505000000020003" pitchFamily="18" charset="0"/>
                <a:cs typeface="IranNastaliq" panose="02020505000000020003" pitchFamily="18" charset="0"/>
              </a:rPr>
              <a:t>سپاسگزارم</a:t>
            </a:r>
            <a:endParaRPr kumimoji="0" lang="en-US" sz="11500" b="0" i="0" u="none" strike="noStrike" kern="0" cap="none" spc="0" normalizeH="0" baseline="0" noProof="0" dirty="0" smtClean="0">
              <a:ln>
                <a:noFill/>
              </a:ln>
              <a:solidFill>
                <a:srgbClr val="FF0000"/>
              </a:solidFill>
              <a:effectLst>
                <a:glow rad="101600">
                  <a:srgbClr val="4BACC6">
                    <a:satMod val="175000"/>
                    <a:alpha val="40000"/>
                  </a:srgbClr>
                </a:glow>
              </a:effectLst>
              <a:uLnTx/>
              <a:uFillTx/>
              <a:latin typeface="IranNastaliq" panose="02020505000000020003" pitchFamily="18" charset="0"/>
              <a:cs typeface="IranNastaliq" panose="02020505000000020003" pitchFamily="18"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259513">
            <a:off x="3080628" y="1457892"/>
            <a:ext cx="5486400" cy="3820654"/>
          </a:xfrm>
          <a:prstGeom prst="rect">
            <a:avLst/>
          </a:prstGeom>
        </p:spPr>
      </p:pic>
    </p:spTree>
    <p:extLst>
      <p:ext uri="{BB962C8B-B14F-4D97-AF65-F5344CB8AC3E}">
        <p14:creationId xmlns:p14="http://schemas.microsoft.com/office/powerpoint/2010/main" val="1665841640"/>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7</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sp>
        <p:nvSpPr>
          <p:cNvPr id="5" name="Rectangle 4"/>
          <p:cNvSpPr/>
          <p:nvPr/>
        </p:nvSpPr>
        <p:spPr>
          <a:xfrm>
            <a:off x="1066800" y="1752600"/>
            <a:ext cx="7391400" cy="4524315"/>
          </a:xfrm>
          <a:prstGeom prst="rect">
            <a:avLst/>
          </a:prstGeom>
        </p:spPr>
        <p:txBody>
          <a:bodyPr wrap="square">
            <a:spAutoFit/>
          </a:bodyPr>
          <a:lstStyle/>
          <a:p>
            <a:pPr algn="ctr" fontAlgn="auto">
              <a:spcAft>
                <a:spcPts val="0"/>
              </a:spcAft>
              <a:buFont typeface="Wingdings 3" charset="2"/>
              <a:buChar char=""/>
              <a:defRPr/>
            </a:pPr>
            <a:endParaRPr lang="fa-IR" dirty="0">
              <a:solidFill>
                <a:schemeClr val="tx1">
                  <a:lumMod val="75000"/>
                  <a:lumOff val="25000"/>
                </a:schemeClr>
              </a:solidFill>
            </a:endParaRPr>
          </a:p>
          <a:p>
            <a:pPr algn="ctr" fontAlgn="auto">
              <a:spcAft>
                <a:spcPts val="0"/>
              </a:spcAft>
              <a:buFont typeface="Wingdings 3" charset="2"/>
              <a:buChar char=""/>
              <a:defRPr/>
            </a:pPr>
            <a:r>
              <a:rPr lang="fa-IR" sz="2400" dirty="0">
                <a:solidFill>
                  <a:schemeClr val="tx1">
                    <a:lumMod val="75000"/>
                    <a:lumOff val="25000"/>
                  </a:schemeClr>
                </a:solidFill>
              </a:rPr>
              <a:t>11- </a:t>
            </a:r>
            <a:r>
              <a:rPr lang="fa-IR" sz="2400" b="1" dirty="0">
                <a:solidFill>
                  <a:srgbClr val="FF0000"/>
                </a:solidFill>
              </a:rPr>
              <a:t>خاکشناسی</a:t>
            </a:r>
            <a:r>
              <a:rPr lang="fa-IR" sz="2400" b="1" dirty="0">
                <a:solidFill>
                  <a:schemeClr val="tx1">
                    <a:lumMod val="75000"/>
                    <a:lumOff val="25000"/>
                  </a:schemeClr>
                </a:solidFill>
              </a:rPr>
              <a:t> و تعیین میزان آب مورد نیاز برای مصارف کشاورزی</a:t>
            </a:r>
          </a:p>
          <a:p>
            <a:pPr algn="ctr" fontAlgn="auto">
              <a:spcAft>
                <a:spcPts val="0"/>
              </a:spcAft>
              <a:buFont typeface="Wingdings 3" charset="2"/>
              <a:buChar char=""/>
              <a:defRPr/>
            </a:pPr>
            <a:endParaRPr lang="en-US" dirty="0" smtClean="0">
              <a:solidFill>
                <a:schemeClr val="tx1">
                  <a:lumMod val="75000"/>
                  <a:lumOff val="25000"/>
                </a:schemeClr>
              </a:solidFill>
            </a:endParaRPr>
          </a:p>
          <a:p>
            <a:pPr algn="ctr" fontAlgn="auto">
              <a:spcAft>
                <a:spcPts val="0"/>
              </a:spcAft>
              <a:buFont typeface="Wingdings 3" charset="2"/>
              <a:buChar char=""/>
              <a:defRPr/>
            </a:pPr>
            <a:endParaRPr lang="en-US" dirty="0">
              <a:solidFill>
                <a:schemeClr val="tx1">
                  <a:lumMod val="75000"/>
                  <a:lumOff val="25000"/>
                </a:schemeClr>
              </a:solidFill>
            </a:endParaRPr>
          </a:p>
          <a:p>
            <a:pPr algn="ctr" fontAlgn="auto">
              <a:spcAft>
                <a:spcPts val="0"/>
              </a:spcAft>
              <a:buFont typeface="Wingdings 3" charset="2"/>
              <a:buChar char=""/>
              <a:defRPr/>
            </a:pPr>
            <a:endParaRPr lang="fa-IR" sz="3200" dirty="0">
              <a:solidFill>
                <a:schemeClr val="tx1">
                  <a:lumMod val="75000"/>
                  <a:lumOff val="25000"/>
                </a:schemeClr>
              </a:solidFill>
            </a:endParaRPr>
          </a:p>
          <a:p>
            <a:pPr algn="ctr" fontAlgn="auto">
              <a:spcAft>
                <a:spcPts val="0"/>
              </a:spcAft>
              <a:buFont typeface="Wingdings 3" charset="2"/>
              <a:buChar char=""/>
              <a:defRPr/>
            </a:pPr>
            <a:r>
              <a:rPr lang="fa-IR" sz="3200" dirty="0" smtClean="0">
                <a:solidFill>
                  <a:schemeClr val="accent1">
                    <a:lumMod val="75000"/>
                  </a:schemeClr>
                </a:solidFill>
              </a:rPr>
              <a:t>پیش نیاز </a:t>
            </a:r>
            <a:endParaRPr lang="fa-IR" sz="3200" dirty="0" smtClean="0">
              <a:solidFill>
                <a:srgbClr val="0000FF"/>
              </a:solidFill>
            </a:endParaRPr>
          </a:p>
          <a:p>
            <a:pPr algn="ctr" fontAlgn="auto">
              <a:spcAft>
                <a:spcPts val="0"/>
              </a:spcAft>
              <a:buFont typeface="Wingdings 3" charset="2"/>
              <a:buChar char=""/>
              <a:defRPr/>
            </a:pPr>
            <a:r>
              <a:rPr lang="fa-IR" sz="3200" dirty="0" smtClean="0">
                <a:solidFill>
                  <a:srgbClr val="0000FF"/>
                </a:solidFill>
              </a:rPr>
              <a:t>داشتن 2 سال سابقه تجربی مرتبط </a:t>
            </a:r>
          </a:p>
          <a:p>
            <a:pPr algn="ctr" fontAlgn="auto">
              <a:spcAft>
                <a:spcPts val="0"/>
              </a:spcAft>
              <a:buFont typeface="Wingdings 3" charset="2"/>
              <a:buChar char=""/>
              <a:defRPr/>
            </a:pPr>
            <a:r>
              <a:rPr lang="fa-IR" sz="3200" dirty="0" smtClean="0">
                <a:solidFill>
                  <a:srgbClr val="0000FF"/>
                </a:solidFill>
              </a:rPr>
              <a:t>50 ساعت دوره آموزشی و موفقیت در آزمون</a:t>
            </a:r>
          </a:p>
          <a:p>
            <a:pPr algn="ctr" fontAlgn="auto">
              <a:spcAft>
                <a:spcPts val="0"/>
              </a:spcAft>
              <a:buFont typeface="Wingdings 3" charset="2"/>
              <a:buChar char=""/>
              <a:defRPr/>
            </a:pPr>
            <a:r>
              <a:rPr lang="fa-IR" sz="3200" dirty="0" smtClean="0">
                <a:solidFill>
                  <a:srgbClr val="0000FF"/>
                </a:solidFill>
              </a:rPr>
              <a:t>3 ماه دوره کارآموزی</a:t>
            </a:r>
          </a:p>
          <a:p>
            <a:pPr algn="ctr" fontAlgn="auto">
              <a:spcAft>
                <a:spcPts val="0"/>
              </a:spcAft>
              <a:buFont typeface="Wingdings 3" charset="2"/>
              <a:buChar char=""/>
              <a:defRPr/>
            </a:pPr>
            <a:r>
              <a:rPr lang="fa-IR" sz="3200" dirty="0" smtClean="0">
                <a:solidFill>
                  <a:srgbClr val="0000FF"/>
                </a:solidFill>
              </a:rPr>
              <a:t>( به استثنا رشته های خاکشناسی و آبیاری و آبادانی </a:t>
            </a:r>
            <a:r>
              <a:rPr lang="fa-IR" dirty="0" smtClean="0">
                <a:solidFill>
                  <a:schemeClr val="accent1">
                    <a:lumMod val="75000"/>
                  </a:schemeClr>
                </a:solidFill>
              </a:rPr>
              <a:t>)</a:t>
            </a:r>
            <a:endParaRPr lang="en-US" dirty="0">
              <a:solidFill>
                <a:schemeClr val="accent1">
                  <a:lumMod val="75000"/>
                </a:schemeClr>
              </a:solidFill>
            </a:endParaRPr>
          </a:p>
        </p:txBody>
      </p:sp>
    </p:spTree>
    <p:extLst>
      <p:ext uri="{BB962C8B-B14F-4D97-AF65-F5344CB8AC3E}">
        <p14:creationId xmlns:p14="http://schemas.microsoft.com/office/powerpoint/2010/main" val="186404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8</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014504"/>
            <a:ext cx="3639924" cy="5157695"/>
          </a:xfrm>
          <a:prstGeom prst="rect">
            <a:avLst/>
          </a:prstGeom>
        </p:spPr>
      </p:pic>
    </p:spTree>
    <p:extLst>
      <p:ext uri="{BB962C8B-B14F-4D97-AF65-F5344CB8AC3E}">
        <p14:creationId xmlns:p14="http://schemas.microsoft.com/office/powerpoint/2010/main" val="221257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7" name="Straight Connector 2"/>
          <p:cNvCxnSpPr>
            <a:cxnSpLocks noChangeShapeType="1"/>
          </p:cNvCxnSpPr>
          <p:nvPr/>
        </p:nvCxnSpPr>
        <p:spPr bwMode="auto">
          <a:xfrm>
            <a:off x="541338" y="990600"/>
            <a:ext cx="8074025" cy="0"/>
          </a:xfrm>
          <a:prstGeom prst="line">
            <a:avLst/>
          </a:prstGeom>
          <a:noFill/>
          <a:ln w="19050" algn="ctr">
            <a:solidFill>
              <a:schemeClr val="accent1"/>
            </a:solidFill>
            <a:round/>
            <a:headEnd/>
            <a:tailEnd/>
          </a:ln>
        </p:spPr>
      </p:cxnSp>
      <p:sp>
        <p:nvSpPr>
          <p:cNvPr id="19458" name="Slide Number Placeholder 4"/>
          <p:cNvSpPr>
            <a:spLocks noGrp="1"/>
          </p:cNvSpPr>
          <p:nvPr>
            <p:ph type="sldNum" sz="quarter" idx="12"/>
          </p:nvPr>
        </p:nvSpPr>
        <p:spPr>
          <a:xfrm>
            <a:off x="203559" y="6324600"/>
            <a:ext cx="304800" cy="457200"/>
          </a:xfrm>
          <a:noFill/>
        </p:spPr>
        <p:txBody>
          <a:bodyPr/>
          <a:lstStyle/>
          <a:p>
            <a:fld id="{551396B2-1C9E-4B71-8B98-84807B64E39B}" type="slidenum">
              <a:rPr lang="fa-IR" altLang="en-US" sz="1800" smtClean="0">
                <a:cs typeface="B Titr" panose="00000700000000000000" pitchFamily="2" charset="-78"/>
              </a:rPr>
              <a:pPr/>
              <a:t>9</a:t>
            </a:fld>
            <a:endParaRPr lang="en-US" altLang="en-US" sz="1800" dirty="0" smtClean="0">
              <a:cs typeface="B Titr" panose="00000700000000000000" pitchFamily="2" charset="-78"/>
            </a:endParaRPr>
          </a:p>
        </p:txBody>
      </p:sp>
      <p:cxnSp>
        <p:nvCxnSpPr>
          <p:cNvPr id="32" name="Straight Connector 31"/>
          <p:cNvCxnSpPr/>
          <p:nvPr/>
        </p:nvCxnSpPr>
        <p:spPr>
          <a:xfrm>
            <a:off x="2781705" y="1143000"/>
            <a:ext cx="6035040" cy="0"/>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884573" y="645173"/>
            <a:ext cx="5829304" cy="369332"/>
          </a:xfrm>
          <a:prstGeom prst="rect">
            <a:avLst/>
          </a:prstGeom>
        </p:spPr>
        <p:txBody>
          <a:bodyPr wrap="square">
            <a:spAutoFit/>
          </a:bodyPr>
          <a:lstStyle/>
          <a:p>
            <a:pPr algn="ctr">
              <a:defRPr/>
            </a:pPr>
            <a:r>
              <a:rPr lang="fa-IR" b="1" dirty="0">
                <a:solidFill>
                  <a:srgbClr val="FF0000"/>
                </a:solidFill>
                <a:cs typeface="B Titr" panose="00000700000000000000" pitchFamily="2" charset="-78"/>
              </a:rPr>
              <a:t>خاکشناسی</a:t>
            </a:r>
            <a:r>
              <a:rPr lang="fa-IR" b="1" dirty="0">
                <a:cs typeface="B Titr" panose="00000700000000000000" pitchFamily="2" charset="-78"/>
              </a:rPr>
              <a:t> و تعیین میزان آب مورد نیاز برای مصارف کشاورزی</a:t>
            </a:r>
          </a:p>
        </p:txBody>
      </p:sp>
      <p:cxnSp>
        <p:nvCxnSpPr>
          <p:cNvPr id="18" name="Straight Connector 17"/>
          <p:cNvCxnSpPr/>
          <p:nvPr/>
        </p:nvCxnSpPr>
        <p:spPr>
          <a:xfrm>
            <a:off x="5799225" y="5921030"/>
            <a:ext cx="3151561" cy="14109"/>
          </a:xfrm>
          <a:prstGeom prst="line">
            <a:avLst/>
          </a:prstGeom>
          <a:ln>
            <a:solidFill>
              <a:srgbClr val="FF0000"/>
            </a:solidFill>
            <a:prstDash val="sysDash"/>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7" name="Freeform 150"/>
          <p:cNvSpPr>
            <a:spLocks/>
          </p:cNvSpPr>
          <p:nvPr/>
        </p:nvSpPr>
        <p:spPr bwMode="auto">
          <a:xfrm>
            <a:off x="8686800" y="5943600"/>
            <a:ext cx="349024" cy="370012"/>
          </a:xfrm>
          <a:custGeom>
            <a:avLst/>
            <a:gdLst/>
            <a:ahLst/>
            <a:cxnLst>
              <a:cxn ang="0">
                <a:pos x="0" y="194"/>
              </a:cxn>
              <a:cxn ang="0">
                <a:pos x="0" y="194"/>
              </a:cxn>
              <a:cxn ang="0">
                <a:pos x="0" y="188"/>
              </a:cxn>
              <a:cxn ang="0">
                <a:pos x="4" y="182"/>
              </a:cxn>
              <a:cxn ang="0">
                <a:pos x="8" y="176"/>
              </a:cxn>
              <a:cxn ang="0">
                <a:pos x="14" y="170"/>
              </a:cxn>
              <a:cxn ang="0">
                <a:pos x="14" y="170"/>
              </a:cxn>
              <a:cxn ang="0">
                <a:pos x="24" y="166"/>
              </a:cxn>
              <a:cxn ang="0">
                <a:pos x="30" y="164"/>
              </a:cxn>
              <a:cxn ang="0">
                <a:pos x="30" y="164"/>
              </a:cxn>
              <a:cxn ang="0">
                <a:pos x="36" y="168"/>
              </a:cxn>
              <a:cxn ang="0">
                <a:pos x="38" y="174"/>
              </a:cxn>
              <a:cxn ang="0">
                <a:pos x="38" y="174"/>
              </a:cxn>
              <a:cxn ang="0">
                <a:pos x="48" y="202"/>
              </a:cxn>
              <a:cxn ang="0">
                <a:pos x="48" y="202"/>
              </a:cxn>
              <a:cxn ang="0">
                <a:pos x="52" y="206"/>
              </a:cxn>
              <a:cxn ang="0">
                <a:pos x="54" y="208"/>
              </a:cxn>
              <a:cxn ang="0">
                <a:pos x="54" y="208"/>
              </a:cxn>
              <a:cxn ang="0">
                <a:pos x="56" y="208"/>
              </a:cxn>
              <a:cxn ang="0">
                <a:pos x="58" y="204"/>
              </a:cxn>
              <a:cxn ang="0">
                <a:pos x="58" y="204"/>
              </a:cxn>
              <a:cxn ang="0">
                <a:pos x="80" y="162"/>
              </a:cxn>
              <a:cxn ang="0">
                <a:pos x="100" y="124"/>
              </a:cxn>
              <a:cxn ang="0">
                <a:pos x="118" y="92"/>
              </a:cxn>
              <a:cxn ang="0">
                <a:pos x="136" y="64"/>
              </a:cxn>
              <a:cxn ang="0">
                <a:pos x="136" y="64"/>
              </a:cxn>
              <a:cxn ang="0">
                <a:pos x="156" y="34"/>
              </a:cxn>
              <a:cxn ang="0">
                <a:pos x="168" y="20"/>
              </a:cxn>
              <a:cxn ang="0">
                <a:pos x="168" y="20"/>
              </a:cxn>
              <a:cxn ang="0">
                <a:pos x="178" y="12"/>
              </a:cxn>
              <a:cxn ang="0">
                <a:pos x="190" y="6"/>
              </a:cxn>
              <a:cxn ang="0">
                <a:pos x="202" y="2"/>
              </a:cxn>
              <a:cxn ang="0">
                <a:pos x="216" y="0"/>
              </a:cxn>
              <a:cxn ang="0">
                <a:pos x="216" y="8"/>
              </a:cxn>
              <a:cxn ang="0">
                <a:pos x="216" y="8"/>
              </a:cxn>
              <a:cxn ang="0">
                <a:pos x="204" y="24"/>
              </a:cxn>
              <a:cxn ang="0">
                <a:pos x="188" y="50"/>
              </a:cxn>
              <a:cxn ang="0">
                <a:pos x="142" y="122"/>
              </a:cxn>
              <a:cxn ang="0">
                <a:pos x="142" y="122"/>
              </a:cxn>
              <a:cxn ang="0">
                <a:pos x="98" y="202"/>
              </a:cxn>
              <a:cxn ang="0">
                <a:pos x="68" y="262"/>
              </a:cxn>
              <a:cxn ang="0">
                <a:pos x="68" y="262"/>
              </a:cxn>
              <a:cxn ang="0">
                <a:pos x="64" y="274"/>
              </a:cxn>
              <a:cxn ang="0">
                <a:pos x="60" y="276"/>
              </a:cxn>
              <a:cxn ang="0">
                <a:pos x="56" y="278"/>
              </a:cxn>
              <a:cxn ang="0">
                <a:pos x="56" y="278"/>
              </a:cxn>
              <a:cxn ang="0">
                <a:pos x="50" y="282"/>
              </a:cxn>
              <a:cxn ang="0">
                <a:pos x="40" y="282"/>
              </a:cxn>
              <a:cxn ang="0">
                <a:pos x="40" y="282"/>
              </a:cxn>
              <a:cxn ang="0">
                <a:pos x="32" y="282"/>
              </a:cxn>
              <a:cxn ang="0">
                <a:pos x="28" y="278"/>
              </a:cxn>
              <a:cxn ang="0">
                <a:pos x="28" y="278"/>
              </a:cxn>
              <a:cxn ang="0">
                <a:pos x="24" y="274"/>
              </a:cxn>
              <a:cxn ang="0">
                <a:pos x="20" y="266"/>
              </a:cxn>
              <a:cxn ang="0">
                <a:pos x="20" y="266"/>
              </a:cxn>
              <a:cxn ang="0">
                <a:pos x="8" y="234"/>
              </a:cxn>
              <a:cxn ang="0">
                <a:pos x="2" y="206"/>
              </a:cxn>
              <a:cxn ang="0">
                <a:pos x="2" y="206"/>
              </a:cxn>
              <a:cxn ang="0">
                <a:pos x="0" y="194"/>
              </a:cxn>
              <a:cxn ang="0">
                <a:pos x="0" y="194"/>
              </a:cxn>
            </a:cxnLst>
            <a:rect l="0" t="0" r="r" b="b"/>
            <a:pathLst>
              <a:path w="216" h="282">
                <a:moveTo>
                  <a:pt x="0" y="194"/>
                </a:moveTo>
                <a:lnTo>
                  <a:pt x="0" y="194"/>
                </a:lnTo>
                <a:lnTo>
                  <a:pt x="0" y="188"/>
                </a:lnTo>
                <a:lnTo>
                  <a:pt x="4" y="182"/>
                </a:lnTo>
                <a:lnTo>
                  <a:pt x="8" y="176"/>
                </a:lnTo>
                <a:lnTo>
                  <a:pt x="14" y="170"/>
                </a:lnTo>
                <a:lnTo>
                  <a:pt x="14" y="170"/>
                </a:lnTo>
                <a:lnTo>
                  <a:pt x="24" y="166"/>
                </a:lnTo>
                <a:lnTo>
                  <a:pt x="30" y="164"/>
                </a:lnTo>
                <a:lnTo>
                  <a:pt x="30" y="164"/>
                </a:lnTo>
                <a:lnTo>
                  <a:pt x="36" y="168"/>
                </a:lnTo>
                <a:lnTo>
                  <a:pt x="38" y="174"/>
                </a:lnTo>
                <a:lnTo>
                  <a:pt x="38" y="174"/>
                </a:lnTo>
                <a:lnTo>
                  <a:pt x="48" y="202"/>
                </a:lnTo>
                <a:lnTo>
                  <a:pt x="48" y="202"/>
                </a:lnTo>
                <a:lnTo>
                  <a:pt x="52" y="206"/>
                </a:lnTo>
                <a:lnTo>
                  <a:pt x="54" y="208"/>
                </a:lnTo>
                <a:lnTo>
                  <a:pt x="54" y="208"/>
                </a:lnTo>
                <a:lnTo>
                  <a:pt x="56" y="208"/>
                </a:lnTo>
                <a:lnTo>
                  <a:pt x="58" y="204"/>
                </a:lnTo>
                <a:lnTo>
                  <a:pt x="58" y="204"/>
                </a:lnTo>
                <a:lnTo>
                  <a:pt x="80" y="162"/>
                </a:lnTo>
                <a:lnTo>
                  <a:pt x="100" y="124"/>
                </a:lnTo>
                <a:lnTo>
                  <a:pt x="118" y="92"/>
                </a:lnTo>
                <a:lnTo>
                  <a:pt x="136" y="64"/>
                </a:lnTo>
                <a:lnTo>
                  <a:pt x="136" y="64"/>
                </a:lnTo>
                <a:lnTo>
                  <a:pt x="156" y="34"/>
                </a:lnTo>
                <a:lnTo>
                  <a:pt x="168" y="20"/>
                </a:lnTo>
                <a:lnTo>
                  <a:pt x="168" y="20"/>
                </a:lnTo>
                <a:lnTo>
                  <a:pt x="178" y="12"/>
                </a:lnTo>
                <a:lnTo>
                  <a:pt x="190" y="6"/>
                </a:lnTo>
                <a:lnTo>
                  <a:pt x="202" y="2"/>
                </a:lnTo>
                <a:lnTo>
                  <a:pt x="216" y="0"/>
                </a:lnTo>
                <a:lnTo>
                  <a:pt x="216" y="8"/>
                </a:lnTo>
                <a:lnTo>
                  <a:pt x="216" y="8"/>
                </a:lnTo>
                <a:lnTo>
                  <a:pt x="204" y="24"/>
                </a:lnTo>
                <a:lnTo>
                  <a:pt x="188" y="50"/>
                </a:lnTo>
                <a:lnTo>
                  <a:pt x="142" y="122"/>
                </a:lnTo>
                <a:lnTo>
                  <a:pt x="142" y="122"/>
                </a:lnTo>
                <a:lnTo>
                  <a:pt x="98" y="202"/>
                </a:lnTo>
                <a:lnTo>
                  <a:pt x="68" y="262"/>
                </a:lnTo>
                <a:lnTo>
                  <a:pt x="68" y="262"/>
                </a:lnTo>
                <a:lnTo>
                  <a:pt x="64" y="274"/>
                </a:lnTo>
                <a:lnTo>
                  <a:pt x="60" y="276"/>
                </a:lnTo>
                <a:lnTo>
                  <a:pt x="56" y="278"/>
                </a:lnTo>
                <a:lnTo>
                  <a:pt x="56" y="278"/>
                </a:lnTo>
                <a:lnTo>
                  <a:pt x="50" y="282"/>
                </a:lnTo>
                <a:lnTo>
                  <a:pt x="40" y="282"/>
                </a:lnTo>
                <a:lnTo>
                  <a:pt x="40" y="282"/>
                </a:lnTo>
                <a:lnTo>
                  <a:pt x="32" y="282"/>
                </a:lnTo>
                <a:lnTo>
                  <a:pt x="28" y="278"/>
                </a:lnTo>
                <a:lnTo>
                  <a:pt x="28" y="278"/>
                </a:lnTo>
                <a:lnTo>
                  <a:pt x="24" y="274"/>
                </a:lnTo>
                <a:lnTo>
                  <a:pt x="20" y="266"/>
                </a:lnTo>
                <a:lnTo>
                  <a:pt x="20" y="266"/>
                </a:lnTo>
                <a:lnTo>
                  <a:pt x="8" y="234"/>
                </a:lnTo>
                <a:lnTo>
                  <a:pt x="2" y="206"/>
                </a:lnTo>
                <a:lnTo>
                  <a:pt x="2" y="206"/>
                </a:lnTo>
                <a:lnTo>
                  <a:pt x="0" y="194"/>
                </a:lnTo>
                <a:lnTo>
                  <a:pt x="0" y="194"/>
                </a:lnTo>
                <a:close/>
              </a:path>
            </a:pathLst>
          </a:custGeom>
          <a:solidFill>
            <a:srgbClr val="FF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dirty="0">
              <a:solidFill>
                <a:srgbClr val="FFFFFF"/>
              </a:solidFill>
              <a:ea typeface="ＭＳ Ｐゴシック" pitchFamily="-112" charset="-128"/>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338" y="192968"/>
            <a:ext cx="1887522" cy="8229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1" y="1718161"/>
            <a:ext cx="8119450" cy="4074373"/>
          </a:xfrm>
          <a:prstGeom prst="rect">
            <a:avLst/>
          </a:prstGeom>
        </p:spPr>
      </p:pic>
    </p:spTree>
    <p:extLst>
      <p:ext uri="{BB962C8B-B14F-4D97-AF65-F5344CB8AC3E}">
        <p14:creationId xmlns:p14="http://schemas.microsoft.com/office/powerpoint/2010/main" val="139552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theme/theme1.xml><?xml version="1.0" encoding="utf-8"?>
<a:theme xmlns:a="http://schemas.openxmlformats.org/drawingml/2006/main" name="Edg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13486</TotalTime>
  <Words>1723</Words>
  <Application>Microsoft Office PowerPoint</Application>
  <PresentationFormat>On-screen Show (4:3)</PresentationFormat>
  <Paragraphs>366</Paragraphs>
  <Slides>61</Slides>
  <Notes>53</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61</vt:i4>
      </vt:variant>
    </vt:vector>
  </HeadingPairs>
  <TitlesOfParts>
    <vt:vector size="78" baseType="lpstr">
      <vt:lpstr>ＭＳ Ｐゴシック</vt:lpstr>
      <vt:lpstr>Adobe Caslon Pro</vt:lpstr>
      <vt:lpstr>Arabic Typesetting</vt:lpstr>
      <vt:lpstr>Arial</vt:lpstr>
      <vt:lpstr>B Lotus</vt:lpstr>
      <vt:lpstr>B Mitra</vt:lpstr>
      <vt:lpstr>B Titr</vt:lpstr>
      <vt:lpstr>Calibri</vt:lpstr>
      <vt:lpstr>Garamond</vt:lpstr>
      <vt:lpstr>IranNastaliq</vt:lpstr>
      <vt:lpstr>IRANSans</vt:lpstr>
      <vt:lpstr>iranyekanregular-fn</vt:lpstr>
      <vt:lpstr>Rockwell</vt:lpstr>
      <vt:lpstr>Times New Roman</vt:lpstr>
      <vt:lpstr>Wingdings</vt:lpstr>
      <vt:lpstr>Wingdings 3</vt:lpstr>
      <vt:lpstr>Edge</vt:lpstr>
      <vt:lpstr>PowerPoint Presentation</vt:lpstr>
      <vt:lpstr>PowerPoint Presentation</vt:lpstr>
      <vt:lpstr>High Council of Iranian Official Experts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Anonymous</dc:creator>
  <cp:lastModifiedBy>Home</cp:lastModifiedBy>
  <cp:revision>1375</cp:revision>
  <dcterms:created xsi:type="dcterms:W3CDTF">2015-05-28T02:52:35Z</dcterms:created>
  <dcterms:modified xsi:type="dcterms:W3CDTF">2023-12-17T20:06:55Z</dcterms:modified>
</cp:coreProperties>
</file>